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73" r:id="rId5"/>
  </p:sldMasterIdLst>
  <p:notesMasterIdLst>
    <p:notesMasterId r:id="rId86"/>
  </p:notesMasterIdLst>
  <p:sldIdLst>
    <p:sldId id="465" r:id="rId6"/>
    <p:sldId id="578" r:id="rId7"/>
    <p:sldId id="564" r:id="rId8"/>
    <p:sldId id="565" r:id="rId9"/>
    <p:sldId id="566" r:id="rId10"/>
    <p:sldId id="569" r:id="rId11"/>
    <p:sldId id="567" r:id="rId12"/>
    <p:sldId id="570" r:id="rId13"/>
    <p:sldId id="571" r:id="rId14"/>
    <p:sldId id="572" r:id="rId15"/>
    <p:sldId id="579" r:id="rId16"/>
    <p:sldId id="581" r:id="rId17"/>
    <p:sldId id="580" r:id="rId18"/>
    <p:sldId id="582" r:id="rId19"/>
    <p:sldId id="573" r:id="rId20"/>
    <p:sldId id="574" r:id="rId21"/>
    <p:sldId id="568" r:id="rId22"/>
    <p:sldId id="560" r:id="rId23"/>
    <p:sldId id="466" r:id="rId24"/>
    <p:sldId id="575" r:id="rId25"/>
    <p:sldId id="576" r:id="rId26"/>
    <p:sldId id="467" r:id="rId27"/>
    <p:sldId id="468" r:id="rId28"/>
    <p:sldId id="469" r:id="rId29"/>
    <p:sldId id="494" r:id="rId30"/>
    <p:sldId id="504" r:id="rId31"/>
    <p:sldId id="505" r:id="rId32"/>
    <p:sldId id="506" r:id="rId33"/>
    <p:sldId id="507" r:id="rId34"/>
    <p:sldId id="508" r:id="rId35"/>
    <p:sldId id="509" r:id="rId36"/>
    <p:sldId id="549" r:id="rId37"/>
    <p:sldId id="550" r:id="rId38"/>
    <p:sldId id="511" r:id="rId39"/>
    <p:sldId id="512" r:id="rId40"/>
    <p:sldId id="557" r:id="rId41"/>
    <p:sldId id="514" r:id="rId42"/>
    <p:sldId id="558" r:id="rId43"/>
    <p:sldId id="516" r:id="rId44"/>
    <p:sldId id="551" r:id="rId45"/>
    <p:sldId id="552" r:id="rId46"/>
    <p:sldId id="553" r:id="rId47"/>
    <p:sldId id="577" r:id="rId48"/>
    <p:sldId id="518" r:id="rId49"/>
    <p:sldId id="527" r:id="rId50"/>
    <p:sldId id="528" r:id="rId51"/>
    <p:sldId id="530" r:id="rId52"/>
    <p:sldId id="531" r:id="rId53"/>
    <p:sldId id="532" r:id="rId54"/>
    <p:sldId id="533" r:id="rId55"/>
    <p:sldId id="534" r:id="rId56"/>
    <p:sldId id="535" r:id="rId57"/>
    <p:sldId id="544" r:id="rId58"/>
    <p:sldId id="545" r:id="rId59"/>
    <p:sldId id="546" r:id="rId60"/>
    <p:sldId id="547" r:id="rId61"/>
    <p:sldId id="548" r:id="rId62"/>
    <p:sldId id="537" r:id="rId63"/>
    <p:sldId id="538" r:id="rId64"/>
    <p:sldId id="539" r:id="rId65"/>
    <p:sldId id="561" r:id="rId66"/>
    <p:sldId id="562" r:id="rId67"/>
    <p:sldId id="563" r:id="rId68"/>
    <p:sldId id="555" r:id="rId69"/>
    <p:sldId id="543" r:id="rId70"/>
    <p:sldId id="583" r:id="rId71"/>
    <p:sldId id="584" r:id="rId72"/>
    <p:sldId id="585" r:id="rId73"/>
    <p:sldId id="586" r:id="rId74"/>
    <p:sldId id="587" r:id="rId75"/>
    <p:sldId id="588" r:id="rId76"/>
    <p:sldId id="589" r:id="rId77"/>
    <p:sldId id="590" r:id="rId78"/>
    <p:sldId id="591" r:id="rId79"/>
    <p:sldId id="592" r:id="rId80"/>
    <p:sldId id="593" r:id="rId81"/>
    <p:sldId id="594" r:id="rId82"/>
    <p:sldId id="595" r:id="rId83"/>
    <p:sldId id="596" r:id="rId84"/>
    <p:sldId id="597" r:id="rId8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8B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3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tableStyles" Target="tableStyle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106299212598396E-2"/>
          <c:y val="7.5170765050489498E-3"/>
          <c:w val="0.764299652824038"/>
          <c:h val="0.95799010878522595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7.5469627980959803E-4"/>
                  <c:y val="6.387084366265879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TI - 15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6.4403622751127904E-2"/>
                  <c:y val="0.171952523075911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Auditoria 17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9.6413821208297695E-2"/>
                  <c:y val="1.78969852160760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Correição 2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</c:dLbls>
          <c:cat>
            <c:strRef>
              <c:f>Plan1!$A$2:$A$4</c:f>
              <c:strCache>
                <c:ptCount val="3"/>
                <c:pt idx="0">
                  <c:v>TI</c:v>
                </c:pt>
                <c:pt idx="1">
                  <c:v>Auditoria</c:v>
                </c:pt>
                <c:pt idx="2">
                  <c:v>Correição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15</c:v>
                </c:pt>
                <c:pt idx="1">
                  <c:v>17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A4C2F-9982-46BF-84F8-8D7690DD0D67}" type="doc">
      <dgm:prSet loTypeId="urn:microsoft.com/office/officeart/2008/layout/NameandTitleOrganizationalChart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43B82BFB-9BD5-46A6-AD96-17A0EE3A42CA}">
      <dgm:prSet phldrT="[Texto]"/>
      <dgm:spPr/>
      <dgm:t>
        <a:bodyPr/>
        <a:lstStyle/>
        <a:p>
          <a:r>
            <a:rPr lang="pt-BR" dirty="0" smtClean="0"/>
            <a:t>Informações Estratégicas</a:t>
          </a:r>
          <a:endParaRPr lang="pt-BR" dirty="0"/>
        </a:p>
      </dgm:t>
    </dgm:pt>
    <dgm:pt modelId="{3326B351-5C90-461A-A28C-77386CF32413}" type="parTrans" cxnId="{79B1C20E-21DB-45AB-8FA0-CCC2D14B551A}">
      <dgm:prSet/>
      <dgm:spPr/>
      <dgm:t>
        <a:bodyPr/>
        <a:lstStyle/>
        <a:p>
          <a:endParaRPr lang="pt-BR"/>
        </a:p>
      </dgm:t>
    </dgm:pt>
    <dgm:pt modelId="{6A6FD610-8752-4017-91FD-195307E223EE}" type="sibTrans" cxnId="{79B1C20E-21DB-45AB-8FA0-CCC2D14B551A}">
      <dgm:prSet/>
      <dgm:spPr/>
      <dgm:t>
        <a:bodyPr/>
        <a:lstStyle/>
        <a:p>
          <a:pPr algn="ctr"/>
          <a:r>
            <a:rPr lang="pt-BR" dirty="0" smtClean="0"/>
            <a:t>DIE</a:t>
          </a:r>
          <a:endParaRPr lang="pt-BR" dirty="0"/>
        </a:p>
      </dgm:t>
    </dgm:pt>
    <dgm:pt modelId="{3419CD6C-9E71-41D1-A201-8385FBA6FEFB}">
      <dgm:prSet phldrT="[Texto]"/>
      <dgm:spPr/>
      <dgm:t>
        <a:bodyPr/>
        <a:lstStyle/>
        <a:p>
          <a:r>
            <a:rPr lang="pt-BR" dirty="0" smtClean="0"/>
            <a:t>Pesquisa, estudo, análise de dados e monitoramento de gastos públicos</a:t>
          </a:r>
          <a:endParaRPr lang="pt-BR" dirty="0"/>
        </a:p>
      </dgm:t>
    </dgm:pt>
    <dgm:pt modelId="{1AD3D182-551E-463F-B761-3F35DF6A1BF4}" type="parTrans" cxnId="{74D95559-9237-4801-B82D-9C40B6FD0C53}">
      <dgm:prSet/>
      <dgm:spPr/>
      <dgm:t>
        <a:bodyPr/>
        <a:lstStyle/>
        <a:p>
          <a:endParaRPr lang="pt-BR"/>
        </a:p>
      </dgm:t>
    </dgm:pt>
    <dgm:pt modelId="{7EC2E21F-B260-496E-A9CE-C592DD6E5962}" type="sibTrans" cxnId="{74D95559-9237-4801-B82D-9C40B6FD0C53}">
      <dgm:prSet/>
      <dgm:spPr/>
      <dgm:t>
        <a:bodyPr/>
        <a:lstStyle/>
        <a:p>
          <a:pPr algn="ctr"/>
          <a:r>
            <a:rPr lang="pt-BR" smtClean="0"/>
            <a:t>ODP</a:t>
          </a:r>
          <a:endParaRPr lang="pt-BR" dirty="0"/>
        </a:p>
      </dgm:t>
    </dgm:pt>
    <dgm:pt modelId="{44E4C0DA-0F3D-4168-B829-CD034BC08DAF}">
      <dgm:prSet phldrT="[Texto]"/>
      <dgm:spPr/>
      <dgm:t>
        <a:bodyPr/>
        <a:lstStyle/>
        <a:p>
          <a:r>
            <a:rPr lang="pt-BR" dirty="0" smtClean="0"/>
            <a:t>Investigações e operações de inteligência</a:t>
          </a:r>
          <a:endParaRPr lang="pt-BR" dirty="0"/>
        </a:p>
      </dgm:t>
    </dgm:pt>
    <dgm:pt modelId="{49E405FC-7D51-4D9B-B47C-E4B680C01591}" type="parTrans" cxnId="{3B14AE35-7E8D-45D1-9C87-1789AEB09869}">
      <dgm:prSet/>
      <dgm:spPr/>
      <dgm:t>
        <a:bodyPr/>
        <a:lstStyle/>
        <a:p>
          <a:endParaRPr lang="pt-BR"/>
        </a:p>
      </dgm:t>
    </dgm:pt>
    <dgm:pt modelId="{6FCAB40E-F363-41D5-8DD5-CC4F266FF4DC}" type="sibTrans" cxnId="{3B14AE35-7E8D-45D1-9C87-1789AEB09869}">
      <dgm:prSet/>
      <dgm:spPr/>
      <dgm:t>
        <a:bodyPr/>
        <a:lstStyle/>
        <a:p>
          <a:pPr algn="ctr"/>
          <a:r>
            <a:rPr lang="pt-BR" dirty="0" smtClean="0"/>
            <a:t>CGIE</a:t>
          </a:r>
          <a:endParaRPr lang="pt-BR" dirty="0"/>
        </a:p>
      </dgm:t>
    </dgm:pt>
    <dgm:pt modelId="{EBA56F18-C018-4E07-BE93-1706462B595B}" type="pres">
      <dgm:prSet presAssocID="{B65A4C2F-9982-46BF-84F8-8D7690DD0D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79B30C9A-392B-47C5-A709-65A416701CA6}" type="pres">
      <dgm:prSet presAssocID="{43B82BFB-9BD5-46A6-AD96-17A0EE3A42CA}" presName="hierRoot1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511404A6-5DE0-4A9F-A0AF-C2E0C50FF167}" type="pres">
      <dgm:prSet presAssocID="{43B82BFB-9BD5-46A6-AD96-17A0EE3A42CA}" presName="rootComposite1" presStyleCnt="0"/>
      <dgm:spPr/>
      <dgm:t>
        <a:bodyPr/>
        <a:lstStyle/>
        <a:p>
          <a:endParaRPr lang="pt-BR"/>
        </a:p>
      </dgm:t>
    </dgm:pt>
    <dgm:pt modelId="{0574F8F7-1B73-48EB-9121-F9498E9F0C5A}" type="pres">
      <dgm:prSet presAssocID="{43B82BFB-9BD5-46A6-AD96-17A0EE3A42CA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pt-BR"/>
        </a:p>
      </dgm:t>
    </dgm:pt>
    <dgm:pt modelId="{84902012-5BD1-4F2E-97D4-0F3457A8008A}" type="pres">
      <dgm:prSet presAssocID="{43B82BFB-9BD5-46A6-AD96-17A0EE3A42CA}" presName="titleText1" presStyleLbl="fgAcc0" presStyleIdx="0" presStyleCnt="1" custLinFactNeighborX="-16240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032039BC-8A49-4EDA-AD54-60F3F6E8C553}" type="pres">
      <dgm:prSet presAssocID="{43B82BFB-9BD5-46A6-AD96-17A0EE3A42CA}" presName="rootConnector1" presStyleLbl="node1" presStyleIdx="0" presStyleCnt="2"/>
      <dgm:spPr/>
      <dgm:t>
        <a:bodyPr/>
        <a:lstStyle/>
        <a:p>
          <a:endParaRPr lang="pt-BR"/>
        </a:p>
      </dgm:t>
    </dgm:pt>
    <dgm:pt modelId="{31A5931A-A72A-4A5B-BA0C-7E6399B733CB}" type="pres">
      <dgm:prSet presAssocID="{43B82BFB-9BD5-46A6-AD96-17A0EE3A42CA}" presName="hierChild2" presStyleCnt="0"/>
      <dgm:spPr/>
      <dgm:t>
        <a:bodyPr/>
        <a:lstStyle/>
        <a:p>
          <a:endParaRPr lang="pt-BR"/>
        </a:p>
      </dgm:t>
    </dgm:pt>
    <dgm:pt modelId="{2111DF6A-2C5A-4598-8F18-4D5ADC972D01}" type="pres">
      <dgm:prSet presAssocID="{1AD3D182-551E-463F-B761-3F35DF6A1BF4}" presName="Name37" presStyleLbl="parChTrans1D2" presStyleIdx="0" presStyleCnt="2"/>
      <dgm:spPr/>
      <dgm:t>
        <a:bodyPr/>
        <a:lstStyle/>
        <a:p>
          <a:endParaRPr lang="pt-BR"/>
        </a:p>
      </dgm:t>
    </dgm:pt>
    <dgm:pt modelId="{E0844A30-7479-4736-BEC6-72D7B132833F}" type="pres">
      <dgm:prSet presAssocID="{3419CD6C-9E71-41D1-A201-8385FBA6FEFB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00DA7E2A-83CE-4E6E-800D-F27DE1C16E6D}" type="pres">
      <dgm:prSet presAssocID="{3419CD6C-9E71-41D1-A201-8385FBA6FEFB}" presName="rootComposite" presStyleCnt="0"/>
      <dgm:spPr/>
      <dgm:t>
        <a:bodyPr/>
        <a:lstStyle/>
        <a:p>
          <a:endParaRPr lang="pt-BR"/>
        </a:p>
      </dgm:t>
    </dgm:pt>
    <dgm:pt modelId="{74BF6772-7BDB-4B2D-A05A-3D860520D9E0}" type="pres">
      <dgm:prSet presAssocID="{3419CD6C-9E71-41D1-A201-8385FBA6FEFB}" presName="rootText" presStyleLbl="node1" presStyleIdx="0" presStyleCnt="2" custLinFactNeighborX="-60552">
        <dgm:presLayoutVars>
          <dgm:chMax/>
          <dgm:chPref val="3"/>
        </dgm:presLayoutVars>
      </dgm:prSet>
      <dgm:spPr/>
      <dgm:t>
        <a:bodyPr/>
        <a:lstStyle/>
        <a:p>
          <a:endParaRPr lang="pt-BR"/>
        </a:p>
      </dgm:t>
    </dgm:pt>
    <dgm:pt modelId="{E90FCDFD-07AC-4261-A2B3-ED38597AF32E}" type="pres">
      <dgm:prSet presAssocID="{3419CD6C-9E71-41D1-A201-8385FBA6FEFB}" presName="titleText2" presStyleLbl="fgAcc1" presStyleIdx="0" presStyleCnt="2" custLinFactNeighborX="-21177" custLinFactNeighborY="32966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BEA3108A-6869-427E-8933-DD276B46174C}" type="pres">
      <dgm:prSet presAssocID="{3419CD6C-9E71-41D1-A201-8385FBA6FEFB}" presName="rootConnector" presStyleLbl="node2" presStyleIdx="0" presStyleCnt="0"/>
      <dgm:spPr/>
      <dgm:t>
        <a:bodyPr/>
        <a:lstStyle/>
        <a:p>
          <a:endParaRPr lang="pt-BR"/>
        </a:p>
      </dgm:t>
    </dgm:pt>
    <dgm:pt modelId="{E694EFFD-76D1-400A-8186-D9C99872F3F2}" type="pres">
      <dgm:prSet presAssocID="{3419CD6C-9E71-41D1-A201-8385FBA6FEFB}" presName="hierChild4" presStyleCnt="0"/>
      <dgm:spPr/>
      <dgm:t>
        <a:bodyPr/>
        <a:lstStyle/>
        <a:p>
          <a:endParaRPr lang="pt-BR"/>
        </a:p>
      </dgm:t>
    </dgm:pt>
    <dgm:pt modelId="{5B04A137-805C-4F45-8FE5-927DEB709744}" type="pres">
      <dgm:prSet presAssocID="{3419CD6C-9E71-41D1-A201-8385FBA6FEFB}" presName="hierChild5" presStyleCnt="0"/>
      <dgm:spPr/>
      <dgm:t>
        <a:bodyPr/>
        <a:lstStyle/>
        <a:p>
          <a:endParaRPr lang="pt-BR"/>
        </a:p>
      </dgm:t>
    </dgm:pt>
    <dgm:pt modelId="{37293C17-5771-44AC-B9A5-454BC4230A3B}" type="pres">
      <dgm:prSet presAssocID="{49E405FC-7D51-4D9B-B47C-E4B680C01591}" presName="Name37" presStyleLbl="parChTrans1D2" presStyleIdx="1" presStyleCnt="2"/>
      <dgm:spPr/>
      <dgm:t>
        <a:bodyPr/>
        <a:lstStyle/>
        <a:p>
          <a:endParaRPr lang="pt-BR"/>
        </a:p>
      </dgm:t>
    </dgm:pt>
    <dgm:pt modelId="{31A6D54E-3D11-459F-BB38-03832235E9EA}" type="pres">
      <dgm:prSet presAssocID="{44E4C0DA-0F3D-4168-B829-CD034BC08DAF}" presName="hierRoot2" presStyleCnt="0">
        <dgm:presLayoutVars>
          <dgm:hierBranch val="init"/>
        </dgm:presLayoutVars>
      </dgm:prSet>
      <dgm:spPr/>
      <dgm:t>
        <a:bodyPr/>
        <a:lstStyle/>
        <a:p>
          <a:endParaRPr lang="pt-BR"/>
        </a:p>
      </dgm:t>
    </dgm:pt>
    <dgm:pt modelId="{3B4A5F12-6501-4EFC-83D1-46BDD4403031}" type="pres">
      <dgm:prSet presAssocID="{44E4C0DA-0F3D-4168-B829-CD034BC08DAF}" presName="rootComposite" presStyleCnt="0"/>
      <dgm:spPr/>
      <dgm:t>
        <a:bodyPr/>
        <a:lstStyle/>
        <a:p>
          <a:endParaRPr lang="pt-BR"/>
        </a:p>
      </dgm:t>
    </dgm:pt>
    <dgm:pt modelId="{5F0D7EB3-F283-4EB5-8536-837E3374AD95}" type="pres">
      <dgm:prSet presAssocID="{44E4C0DA-0F3D-4168-B829-CD034BC08DAF}" presName="rootText" presStyleLbl="node1" presStyleIdx="1" presStyleCnt="2" custLinFactNeighborX="59801" custLinFactNeighborY="-184">
        <dgm:presLayoutVars>
          <dgm:chMax/>
          <dgm:chPref val="3"/>
        </dgm:presLayoutVars>
      </dgm:prSet>
      <dgm:spPr/>
      <dgm:t>
        <a:bodyPr/>
        <a:lstStyle/>
        <a:p>
          <a:endParaRPr lang="pt-BR"/>
        </a:p>
      </dgm:t>
    </dgm:pt>
    <dgm:pt modelId="{ABAD8040-24B0-4C90-B558-A6DBE60981B8}" type="pres">
      <dgm:prSet presAssocID="{44E4C0DA-0F3D-4168-B829-CD034BC08DAF}" presName="titleText2" presStyleLbl="fgAcc1" presStyleIdx="1" presStyleCnt="2" custLinFactNeighborX="-4640" custLinFactNeighborY="19362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AE119173-F9F7-4985-A957-0EE5E91751F6}" type="pres">
      <dgm:prSet presAssocID="{44E4C0DA-0F3D-4168-B829-CD034BC08DAF}" presName="rootConnector" presStyleLbl="node2" presStyleIdx="0" presStyleCnt="0"/>
      <dgm:spPr/>
      <dgm:t>
        <a:bodyPr/>
        <a:lstStyle/>
        <a:p>
          <a:endParaRPr lang="pt-BR"/>
        </a:p>
      </dgm:t>
    </dgm:pt>
    <dgm:pt modelId="{3C09CB4B-105E-4E07-951A-A154E6C5F073}" type="pres">
      <dgm:prSet presAssocID="{44E4C0DA-0F3D-4168-B829-CD034BC08DAF}" presName="hierChild4" presStyleCnt="0"/>
      <dgm:spPr/>
      <dgm:t>
        <a:bodyPr/>
        <a:lstStyle/>
        <a:p>
          <a:endParaRPr lang="pt-BR"/>
        </a:p>
      </dgm:t>
    </dgm:pt>
    <dgm:pt modelId="{5A0FD99A-8CB9-4727-8C56-6E49368FEEB7}" type="pres">
      <dgm:prSet presAssocID="{44E4C0DA-0F3D-4168-B829-CD034BC08DAF}" presName="hierChild5" presStyleCnt="0"/>
      <dgm:spPr/>
      <dgm:t>
        <a:bodyPr/>
        <a:lstStyle/>
        <a:p>
          <a:endParaRPr lang="pt-BR"/>
        </a:p>
      </dgm:t>
    </dgm:pt>
    <dgm:pt modelId="{98797045-6310-4D79-9BD1-B25963EB7C92}" type="pres">
      <dgm:prSet presAssocID="{43B82BFB-9BD5-46A6-AD96-17A0EE3A42CA}" presName="hierChild3" presStyleCnt="0"/>
      <dgm:spPr/>
      <dgm:t>
        <a:bodyPr/>
        <a:lstStyle/>
        <a:p>
          <a:endParaRPr lang="pt-BR"/>
        </a:p>
      </dgm:t>
    </dgm:pt>
  </dgm:ptLst>
  <dgm:cxnLst>
    <dgm:cxn modelId="{3B14AE35-7E8D-45D1-9C87-1789AEB09869}" srcId="{43B82BFB-9BD5-46A6-AD96-17A0EE3A42CA}" destId="{44E4C0DA-0F3D-4168-B829-CD034BC08DAF}" srcOrd="1" destOrd="0" parTransId="{49E405FC-7D51-4D9B-B47C-E4B680C01591}" sibTransId="{6FCAB40E-F363-41D5-8DD5-CC4F266FF4DC}"/>
    <dgm:cxn modelId="{CC7763C2-A983-4DF5-AD90-75BEAF0D5A0C}" type="presOf" srcId="{1AD3D182-551E-463F-B761-3F35DF6A1BF4}" destId="{2111DF6A-2C5A-4598-8F18-4D5ADC972D01}" srcOrd="0" destOrd="0" presId="urn:microsoft.com/office/officeart/2008/layout/NameandTitleOrganizationalChart"/>
    <dgm:cxn modelId="{0899357B-62B0-49D4-8792-D9F53B15C40B}" type="presOf" srcId="{3419CD6C-9E71-41D1-A201-8385FBA6FEFB}" destId="{74BF6772-7BDB-4B2D-A05A-3D860520D9E0}" srcOrd="0" destOrd="0" presId="urn:microsoft.com/office/officeart/2008/layout/NameandTitleOrganizationalChart"/>
    <dgm:cxn modelId="{780FD2D0-58F6-4776-8F5B-B8AF2619521A}" type="presOf" srcId="{44E4C0DA-0F3D-4168-B829-CD034BC08DAF}" destId="{AE119173-F9F7-4985-A957-0EE5E91751F6}" srcOrd="1" destOrd="0" presId="urn:microsoft.com/office/officeart/2008/layout/NameandTitleOrganizationalChart"/>
    <dgm:cxn modelId="{79B1C20E-21DB-45AB-8FA0-CCC2D14B551A}" srcId="{B65A4C2F-9982-46BF-84F8-8D7690DD0D67}" destId="{43B82BFB-9BD5-46A6-AD96-17A0EE3A42CA}" srcOrd="0" destOrd="0" parTransId="{3326B351-5C90-461A-A28C-77386CF32413}" sibTransId="{6A6FD610-8752-4017-91FD-195307E223EE}"/>
    <dgm:cxn modelId="{C04B5B37-93CC-44FB-A9C9-2302E1C989FE}" type="presOf" srcId="{49E405FC-7D51-4D9B-B47C-E4B680C01591}" destId="{37293C17-5771-44AC-B9A5-454BC4230A3B}" srcOrd="0" destOrd="0" presId="urn:microsoft.com/office/officeart/2008/layout/NameandTitleOrganizationalChart"/>
    <dgm:cxn modelId="{C3EC4DB9-8EC4-43C9-AD06-B7BEDF50D693}" type="presOf" srcId="{B65A4C2F-9982-46BF-84F8-8D7690DD0D67}" destId="{EBA56F18-C018-4E07-BE93-1706462B595B}" srcOrd="0" destOrd="0" presId="urn:microsoft.com/office/officeart/2008/layout/NameandTitleOrganizationalChart"/>
    <dgm:cxn modelId="{0B759062-A0F0-416E-A3AB-6B4F90F39164}" type="presOf" srcId="{3419CD6C-9E71-41D1-A201-8385FBA6FEFB}" destId="{BEA3108A-6869-427E-8933-DD276B46174C}" srcOrd="1" destOrd="0" presId="urn:microsoft.com/office/officeart/2008/layout/NameandTitleOrganizationalChart"/>
    <dgm:cxn modelId="{D5B2BC8C-2CB5-419F-A7DD-38CA92FD2061}" type="presOf" srcId="{7EC2E21F-B260-496E-A9CE-C592DD6E5962}" destId="{E90FCDFD-07AC-4261-A2B3-ED38597AF32E}" srcOrd="0" destOrd="0" presId="urn:microsoft.com/office/officeart/2008/layout/NameandTitleOrganizationalChart"/>
    <dgm:cxn modelId="{8EE2E574-7CD7-4C80-BD88-A4636ECFFCD3}" type="presOf" srcId="{44E4C0DA-0F3D-4168-B829-CD034BC08DAF}" destId="{5F0D7EB3-F283-4EB5-8536-837E3374AD95}" srcOrd="0" destOrd="0" presId="urn:microsoft.com/office/officeart/2008/layout/NameandTitleOrganizationalChart"/>
    <dgm:cxn modelId="{6B5A932E-41FE-4266-8084-24B858C86A8D}" type="presOf" srcId="{6A6FD610-8752-4017-91FD-195307E223EE}" destId="{84902012-5BD1-4F2E-97D4-0F3457A8008A}" srcOrd="0" destOrd="0" presId="urn:microsoft.com/office/officeart/2008/layout/NameandTitleOrganizationalChart"/>
    <dgm:cxn modelId="{74D95559-9237-4801-B82D-9C40B6FD0C53}" srcId="{43B82BFB-9BD5-46A6-AD96-17A0EE3A42CA}" destId="{3419CD6C-9E71-41D1-A201-8385FBA6FEFB}" srcOrd="0" destOrd="0" parTransId="{1AD3D182-551E-463F-B761-3F35DF6A1BF4}" sibTransId="{7EC2E21F-B260-496E-A9CE-C592DD6E5962}"/>
    <dgm:cxn modelId="{FF2FCE11-7A24-4C22-AB4A-15BCA4848D6A}" type="presOf" srcId="{43B82BFB-9BD5-46A6-AD96-17A0EE3A42CA}" destId="{032039BC-8A49-4EDA-AD54-60F3F6E8C553}" srcOrd="1" destOrd="0" presId="urn:microsoft.com/office/officeart/2008/layout/NameandTitleOrganizationalChart"/>
    <dgm:cxn modelId="{041FD74C-8656-47CD-AAAE-739AE6EA8A6D}" type="presOf" srcId="{6FCAB40E-F363-41D5-8DD5-CC4F266FF4DC}" destId="{ABAD8040-24B0-4C90-B558-A6DBE60981B8}" srcOrd="0" destOrd="0" presId="urn:microsoft.com/office/officeart/2008/layout/NameandTitleOrganizationalChart"/>
    <dgm:cxn modelId="{55270A70-05AC-4841-B70F-E007924EEECB}" type="presOf" srcId="{43B82BFB-9BD5-46A6-AD96-17A0EE3A42CA}" destId="{0574F8F7-1B73-48EB-9121-F9498E9F0C5A}" srcOrd="0" destOrd="0" presId="urn:microsoft.com/office/officeart/2008/layout/NameandTitleOrganizationalChart"/>
    <dgm:cxn modelId="{2BF05B7C-82FE-42E7-A152-EF8748C4800D}" type="presParOf" srcId="{EBA56F18-C018-4E07-BE93-1706462B595B}" destId="{79B30C9A-392B-47C5-A709-65A416701CA6}" srcOrd="0" destOrd="0" presId="urn:microsoft.com/office/officeart/2008/layout/NameandTitleOrganizationalChart"/>
    <dgm:cxn modelId="{60BD73D3-B2BC-4549-83BA-1EEFD8486E25}" type="presParOf" srcId="{79B30C9A-392B-47C5-A709-65A416701CA6}" destId="{511404A6-5DE0-4A9F-A0AF-C2E0C50FF167}" srcOrd="0" destOrd="0" presId="urn:microsoft.com/office/officeart/2008/layout/NameandTitleOrganizationalChart"/>
    <dgm:cxn modelId="{0FC1BF67-1849-4A7B-801D-5BC0EF708110}" type="presParOf" srcId="{511404A6-5DE0-4A9F-A0AF-C2E0C50FF167}" destId="{0574F8F7-1B73-48EB-9121-F9498E9F0C5A}" srcOrd="0" destOrd="0" presId="urn:microsoft.com/office/officeart/2008/layout/NameandTitleOrganizationalChart"/>
    <dgm:cxn modelId="{19504EB5-B158-4FC8-9672-B11FAB7E857C}" type="presParOf" srcId="{511404A6-5DE0-4A9F-A0AF-C2E0C50FF167}" destId="{84902012-5BD1-4F2E-97D4-0F3457A8008A}" srcOrd="1" destOrd="0" presId="urn:microsoft.com/office/officeart/2008/layout/NameandTitleOrganizationalChart"/>
    <dgm:cxn modelId="{E9B039FE-8C91-422E-9AE0-00A79894047D}" type="presParOf" srcId="{511404A6-5DE0-4A9F-A0AF-C2E0C50FF167}" destId="{032039BC-8A49-4EDA-AD54-60F3F6E8C553}" srcOrd="2" destOrd="0" presId="urn:microsoft.com/office/officeart/2008/layout/NameandTitleOrganizationalChart"/>
    <dgm:cxn modelId="{72B048FE-59E7-4D2D-9142-EC193AEC3B9A}" type="presParOf" srcId="{79B30C9A-392B-47C5-A709-65A416701CA6}" destId="{31A5931A-A72A-4A5B-BA0C-7E6399B733CB}" srcOrd="1" destOrd="0" presId="urn:microsoft.com/office/officeart/2008/layout/NameandTitleOrganizationalChart"/>
    <dgm:cxn modelId="{0E2DD165-9B7B-408E-8649-B3B810D39523}" type="presParOf" srcId="{31A5931A-A72A-4A5B-BA0C-7E6399B733CB}" destId="{2111DF6A-2C5A-4598-8F18-4D5ADC972D01}" srcOrd="0" destOrd="0" presId="urn:microsoft.com/office/officeart/2008/layout/NameandTitleOrganizationalChart"/>
    <dgm:cxn modelId="{E62324B1-CCE5-46B4-BEED-1841AA089E39}" type="presParOf" srcId="{31A5931A-A72A-4A5B-BA0C-7E6399B733CB}" destId="{E0844A30-7479-4736-BEC6-72D7B132833F}" srcOrd="1" destOrd="0" presId="urn:microsoft.com/office/officeart/2008/layout/NameandTitleOrganizationalChart"/>
    <dgm:cxn modelId="{719EA8F3-8A39-4856-AF53-CFD67749BB56}" type="presParOf" srcId="{E0844A30-7479-4736-BEC6-72D7B132833F}" destId="{00DA7E2A-83CE-4E6E-800D-F27DE1C16E6D}" srcOrd="0" destOrd="0" presId="urn:microsoft.com/office/officeart/2008/layout/NameandTitleOrganizationalChart"/>
    <dgm:cxn modelId="{F5C0B585-F57F-4145-B0E8-AA7A8031FD84}" type="presParOf" srcId="{00DA7E2A-83CE-4E6E-800D-F27DE1C16E6D}" destId="{74BF6772-7BDB-4B2D-A05A-3D860520D9E0}" srcOrd="0" destOrd="0" presId="urn:microsoft.com/office/officeart/2008/layout/NameandTitleOrganizationalChart"/>
    <dgm:cxn modelId="{2BE08CA4-0493-4E6B-9325-D2F17AA68E27}" type="presParOf" srcId="{00DA7E2A-83CE-4E6E-800D-F27DE1C16E6D}" destId="{E90FCDFD-07AC-4261-A2B3-ED38597AF32E}" srcOrd="1" destOrd="0" presId="urn:microsoft.com/office/officeart/2008/layout/NameandTitleOrganizationalChart"/>
    <dgm:cxn modelId="{4402120D-2C29-4C9F-846C-226643F89F6B}" type="presParOf" srcId="{00DA7E2A-83CE-4E6E-800D-F27DE1C16E6D}" destId="{BEA3108A-6869-427E-8933-DD276B46174C}" srcOrd="2" destOrd="0" presId="urn:microsoft.com/office/officeart/2008/layout/NameandTitleOrganizationalChart"/>
    <dgm:cxn modelId="{E6863A94-D2FA-403C-A039-35CA768D8013}" type="presParOf" srcId="{E0844A30-7479-4736-BEC6-72D7B132833F}" destId="{E694EFFD-76D1-400A-8186-D9C99872F3F2}" srcOrd="1" destOrd="0" presId="urn:microsoft.com/office/officeart/2008/layout/NameandTitleOrganizationalChart"/>
    <dgm:cxn modelId="{14C3D0F3-AA0F-4C7E-BBD1-20576EAF26D5}" type="presParOf" srcId="{E0844A30-7479-4736-BEC6-72D7B132833F}" destId="{5B04A137-805C-4F45-8FE5-927DEB709744}" srcOrd="2" destOrd="0" presId="urn:microsoft.com/office/officeart/2008/layout/NameandTitleOrganizationalChart"/>
    <dgm:cxn modelId="{E25E344C-7C75-43FF-8974-1CA5CA3DA2BB}" type="presParOf" srcId="{31A5931A-A72A-4A5B-BA0C-7E6399B733CB}" destId="{37293C17-5771-44AC-B9A5-454BC4230A3B}" srcOrd="2" destOrd="0" presId="urn:microsoft.com/office/officeart/2008/layout/NameandTitleOrganizationalChart"/>
    <dgm:cxn modelId="{94DD21E4-EA2A-4639-9BF7-D4FA0D3BBF49}" type="presParOf" srcId="{31A5931A-A72A-4A5B-BA0C-7E6399B733CB}" destId="{31A6D54E-3D11-459F-BB38-03832235E9EA}" srcOrd="3" destOrd="0" presId="urn:microsoft.com/office/officeart/2008/layout/NameandTitleOrganizationalChart"/>
    <dgm:cxn modelId="{B0379825-D1C5-4121-A4B5-A0BF2BCCCC81}" type="presParOf" srcId="{31A6D54E-3D11-459F-BB38-03832235E9EA}" destId="{3B4A5F12-6501-4EFC-83D1-46BDD4403031}" srcOrd="0" destOrd="0" presId="urn:microsoft.com/office/officeart/2008/layout/NameandTitleOrganizationalChart"/>
    <dgm:cxn modelId="{014CC50E-6214-40E1-A48E-A65E12BD195C}" type="presParOf" srcId="{3B4A5F12-6501-4EFC-83D1-46BDD4403031}" destId="{5F0D7EB3-F283-4EB5-8536-837E3374AD95}" srcOrd="0" destOrd="0" presId="urn:microsoft.com/office/officeart/2008/layout/NameandTitleOrganizationalChart"/>
    <dgm:cxn modelId="{0907A204-B326-4FA6-9869-3B87E5ABAF2C}" type="presParOf" srcId="{3B4A5F12-6501-4EFC-83D1-46BDD4403031}" destId="{ABAD8040-24B0-4C90-B558-A6DBE60981B8}" srcOrd="1" destOrd="0" presId="urn:microsoft.com/office/officeart/2008/layout/NameandTitleOrganizationalChart"/>
    <dgm:cxn modelId="{A613AA77-33FE-4479-8622-50DF763246CE}" type="presParOf" srcId="{3B4A5F12-6501-4EFC-83D1-46BDD4403031}" destId="{AE119173-F9F7-4985-A957-0EE5E91751F6}" srcOrd="2" destOrd="0" presId="urn:microsoft.com/office/officeart/2008/layout/NameandTitleOrganizationalChart"/>
    <dgm:cxn modelId="{2CFB5720-A413-4E39-AD17-0A1C200788CA}" type="presParOf" srcId="{31A6D54E-3D11-459F-BB38-03832235E9EA}" destId="{3C09CB4B-105E-4E07-951A-A154E6C5F073}" srcOrd="1" destOrd="0" presId="urn:microsoft.com/office/officeart/2008/layout/NameandTitleOrganizationalChart"/>
    <dgm:cxn modelId="{355AC066-CA43-4307-8B6F-F2B51A5C33D3}" type="presParOf" srcId="{31A6D54E-3D11-459F-BB38-03832235E9EA}" destId="{5A0FD99A-8CB9-4727-8C56-6E49368FEEB7}" srcOrd="2" destOrd="0" presId="urn:microsoft.com/office/officeart/2008/layout/NameandTitleOrganizationalChart"/>
    <dgm:cxn modelId="{F6D6EBB7-7AD3-4123-BAD4-2FA2B7CA2C11}" type="presParOf" srcId="{79B30C9A-392B-47C5-A709-65A416701CA6}" destId="{98797045-6310-4D79-9BD1-B25963EB7C92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4F5641-7AB4-4D26-A4FC-DC11D5AC5D54}" type="doc">
      <dgm:prSet loTypeId="urn:microsoft.com/office/officeart/2005/8/layout/cycle3" loCatId="cycle" qsTypeId="urn:microsoft.com/office/officeart/2005/8/quickstyle/simple1#1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0F4C7330-5425-4FCD-B570-368FD8DD79CF}">
      <dgm:prSet phldrT="[Texto]"/>
      <dgm:spPr/>
      <dgm:t>
        <a:bodyPr/>
        <a:lstStyle/>
        <a:p>
          <a:r>
            <a:rPr lang="en-US" dirty="0" err="1" smtClean="0"/>
            <a:t>Tema</a:t>
          </a:r>
          <a:endParaRPr lang="pt-BR" dirty="0"/>
        </a:p>
      </dgm:t>
    </dgm:pt>
    <dgm:pt modelId="{9830729D-7BE8-4A78-A52E-D43782A87F41}" type="parTrans" cxnId="{6496EE3B-9A72-4391-9F8F-B421338F492A}">
      <dgm:prSet/>
      <dgm:spPr/>
      <dgm:t>
        <a:bodyPr/>
        <a:lstStyle/>
        <a:p>
          <a:endParaRPr lang="pt-BR"/>
        </a:p>
      </dgm:t>
    </dgm:pt>
    <dgm:pt modelId="{B10E16DC-E741-4B7E-9C77-51A88DB93D6F}" type="sibTrans" cxnId="{6496EE3B-9A72-4391-9F8F-B421338F492A}">
      <dgm:prSet/>
      <dgm:spPr/>
      <dgm:t>
        <a:bodyPr/>
        <a:lstStyle/>
        <a:p>
          <a:endParaRPr lang="pt-BR"/>
        </a:p>
      </dgm:t>
    </dgm:pt>
    <dgm:pt modelId="{1399AF91-5D4A-437D-B0BB-4A6DE2537554}">
      <dgm:prSet phldrT="[Texto]"/>
      <dgm:spPr/>
      <dgm:t>
        <a:bodyPr/>
        <a:lstStyle/>
        <a:p>
          <a:r>
            <a:rPr lang="en-US" dirty="0" err="1" smtClean="0"/>
            <a:t>Monitoramento</a:t>
          </a:r>
          <a:endParaRPr lang="pt-BR" dirty="0"/>
        </a:p>
      </dgm:t>
    </dgm:pt>
    <dgm:pt modelId="{C319A164-32A8-4374-8B0C-E19AC0523216}" type="parTrans" cxnId="{E391B971-9A45-47C1-97C3-CCD24EA0B5E7}">
      <dgm:prSet/>
      <dgm:spPr/>
      <dgm:t>
        <a:bodyPr/>
        <a:lstStyle/>
        <a:p>
          <a:endParaRPr lang="pt-BR"/>
        </a:p>
      </dgm:t>
    </dgm:pt>
    <dgm:pt modelId="{170B6F2D-77D6-4770-8249-C2D2F7E111DA}" type="sibTrans" cxnId="{E391B971-9A45-47C1-97C3-CCD24EA0B5E7}">
      <dgm:prSet/>
      <dgm:spPr/>
      <dgm:t>
        <a:bodyPr/>
        <a:lstStyle/>
        <a:p>
          <a:endParaRPr lang="pt-BR"/>
        </a:p>
      </dgm:t>
    </dgm:pt>
    <dgm:pt modelId="{CFAE4740-4748-4D64-B862-CE73C7D2F08F}">
      <dgm:prSet phldrT="[Texto]"/>
      <dgm:spPr/>
      <dgm:t>
        <a:bodyPr/>
        <a:lstStyle/>
        <a:p>
          <a:r>
            <a:rPr lang="en-US" dirty="0" err="1" smtClean="0"/>
            <a:t>Especialistas</a:t>
          </a:r>
          <a:endParaRPr lang="pt-BR" dirty="0"/>
        </a:p>
      </dgm:t>
    </dgm:pt>
    <dgm:pt modelId="{52E34C6D-82F8-4B20-95F9-29DD1F9FE990}" type="parTrans" cxnId="{236E22C8-6F1F-440A-907B-EF18DD6F042A}">
      <dgm:prSet/>
      <dgm:spPr/>
      <dgm:t>
        <a:bodyPr/>
        <a:lstStyle/>
        <a:p>
          <a:endParaRPr lang="pt-BR"/>
        </a:p>
      </dgm:t>
    </dgm:pt>
    <dgm:pt modelId="{CB43043D-870F-42DA-85F1-9E745352B232}" type="sibTrans" cxnId="{236E22C8-6F1F-440A-907B-EF18DD6F042A}">
      <dgm:prSet/>
      <dgm:spPr/>
      <dgm:t>
        <a:bodyPr/>
        <a:lstStyle/>
        <a:p>
          <a:endParaRPr lang="pt-BR"/>
        </a:p>
      </dgm:t>
    </dgm:pt>
    <dgm:pt modelId="{8D8169E8-09B0-4F1A-B191-2BE27C59B342}">
      <dgm:prSet phldrT="[Texto]"/>
      <dgm:spPr/>
      <dgm:t>
        <a:bodyPr/>
        <a:lstStyle/>
        <a:p>
          <a:r>
            <a:rPr lang="en-US" dirty="0" smtClean="0"/>
            <a:t>Base de </a:t>
          </a:r>
          <a:r>
            <a:rPr lang="en-US" dirty="0" err="1" smtClean="0"/>
            <a:t>conhecimento</a:t>
          </a:r>
          <a:endParaRPr lang="pt-BR" dirty="0"/>
        </a:p>
      </dgm:t>
    </dgm:pt>
    <dgm:pt modelId="{A1A97842-D345-441A-8D23-8131C9A07C6F}" type="parTrans" cxnId="{DC40BC53-3158-4316-82BE-5BD7E8D21B8F}">
      <dgm:prSet/>
      <dgm:spPr/>
      <dgm:t>
        <a:bodyPr/>
        <a:lstStyle/>
        <a:p>
          <a:endParaRPr lang="pt-BR"/>
        </a:p>
      </dgm:t>
    </dgm:pt>
    <dgm:pt modelId="{A288BFAF-CC00-4C09-AF09-B659AD6A0C1A}" type="sibTrans" cxnId="{DC40BC53-3158-4316-82BE-5BD7E8D21B8F}">
      <dgm:prSet/>
      <dgm:spPr/>
      <dgm:t>
        <a:bodyPr/>
        <a:lstStyle/>
        <a:p>
          <a:endParaRPr lang="pt-BR"/>
        </a:p>
      </dgm:t>
    </dgm:pt>
    <dgm:pt modelId="{3D566BF4-35B9-4718-B4BE-BE4D988994D0}">
      <dgm:prSet phldrT="[Texto]"/>
      <dgm:spPr/>
      <dgm:t>
        <a:bodyPr/>
        <a:lstStyle/>
        <a:p>
          <a:r>
            <a:rPr lang="en-US" dirty="0" smtClean="0"/>
            <a:t>Bases de dados</a:t>
          </a:r>
          <a:endParaRPr lang="pt-BR" dirty="0"/>
        </a:p>
      </dgm:t>
    </dgm:pt>
    <dgm:pt modelId="{94723B15-F20D-403C-9141-7A16433D8195}" type="parTrans" cxnId="{87839594-5F99-49C4-AA2A-394494C8A21C}">
      <dgm:prSet/>
      <dgm:spPr/>
      <dgm:t>
        <a:bodyPr/>
        <a:lstStyle/>
        <a:p>
          <a:endParaRPr lang="pt-BR"/>
        </a:p>
      </dgm:t>
    </dgm:pt>
    <dgm:pt modelId="{A2181848-C25D-4B33-861D-11B51851586B}" type="sibTrans" cxnId="{87839594-5F99-49C4-AA2A-394494C8A21C}">
      <dgm:prSet/>
      <dgm:spPr/>
      <dgm:t>
        <a:bodyPr/>
        <a:lstStyle/>
        <a:p>
          <a:endParaRPr lang="pt-BR"/>
        </a:p>
      </dgm:t>
    </dgm:pt>
    <dgm:pt modelId="{5CDBBA37-0CE9-4C75-A842-53DC272987C0}">
      <dgm:prSet phldrT="[Texto]"/>
      <dgm:spPr/>
      <dgm:t>
        <a:bodyPr/>
        <a:lstStyle/>
        <a:p>
          <a:r>
            <a:rPr lang="en-US" dirty="0" err="1" smtClean="0"/>
            <a:t>Correlação</a:t>
          </a:r>
          <a:r>
            <a:rPr lang="en-US" dirty="0" smtClean="0"/>
            <a:t> de dados</a:t>
          </a:r>
          <a:endParaRPr lang="pt-BR" dirty="0"/>
        </a:p>
      </dgm:t>
    </dgm:pt>
    <dgm:pt modelId="{1CED1305-5640-45A1-9471-4CD9F39E780A}" type="parTrans" cxnId="{9DA6BC53-C446-43D2-AC4F-471C839DC382}">
      <dgm:prSet/>
      <dgm:spPr/>
      <dgm:t>
        <a:bodyPr/>
        <a:lstStyle/>
        <a:p>
          <a:endParaRPr lang="pt-BR"/>
        </a:p>
      </dgm:t>
    </dgm:pt>
    <dgm:pt modelId="{52348D89-87C8-4A7F-BECB-8062ACFDA677}" type="sibTrans" cxnId="{9DA6BC53-C446-43D2-AC4F-471C839DC382}">
      <dgm:prSet/>
      <dgm:spPr/>
      <dgm:t>
        <a:bodyPr/>
        <a:lstStyle/>
        <a:p>
          <a:endParaRPr lang="pt-BR"/>
        </a:p>
      </dgm:t>
    </dgm:pt>
    <dgm:pt modelId="{A92FAE4D-1F99-4D08-A01D-B65EFC5D1585}">
      <dgm:prSet phldrT="[Texto]"/>
      <dgm:spPr/>
      <dgm:t>
        <a:bodyPr/>
        <a:lstStyle/>
        <a:p>
          <a:r>
            <a:rPr lang="en-US" dirty="0" err="1" smtClean="0"/>
            <a:t>Análises</a:t>
          </a:r>
          <a:endParaRPr lang="pt-BR" dirty="0"/>
        </a:p>
      </dgm:t>
    </dgm:pt>
    <dgm:pt modelId="{A21275F3-F67B-4C8F-94B9-1D56391082E0}" type="parTrans" cxnId="{641819F7-6C5B-4765-9BDB-B315BA539D06}">
      <dgm:prSet/>
      <dgm:spPr/>
      <dgm:t>
        <a:bodyPr/>
        <a:lstStyle/>
        <a:p>
          <a:endParaRPr lang="pt-BR"/>
        </a:p>
      </dgm:t>
    </dgm:pt>
    <dgm:pt modelId="{9761B499-8F70-49EF-8CCD-DAA7E6ADAA3E}" type="sibTrans" cxnId="{641819F7-6C5B-4765-9BDB-B315BA539D06}">
      <dgm:prSet/>
      <dgm:spPr/>
      <dgm:t>
        <a:bodyPr/>
        <a:lstStyle/>
        <a:p>
          <a:endParaRPr lang="pt-BR"/>
        </a:p>
      </dgm:t>
    </dgm:pt>
    <dgm:pt modelId="{2556A384-3E95-4473-8926-AF9657740494}" type="pres">
      <dgm:prSet presAssocID="{2D4F5641-7AB4-4D26-A4FC-DC11D5AC5D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11B8C7F-C020-4390-966E-F2A282F16570}" type="pres">
      <dgm:prSet presAssocID="{2D4F5641-7AB4-4D26-A4FC-DC11D5AC5D54}" presName="cycle" presStyleCnt="0"/>
      <dgm:spPr/>
    </dgm:pt>
    <dgm:pt modelId="{04140EB3-342B-4B03-A8A2-929788C6A6DA}" type="pres">
      <dgm:prSet presAssocID="{0F4C7330-5425-4FCD-B570-368FD8DD79CF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8053FD-3308-4C84-8448-A91E2B54CE3F}" type="pres">
      <dgm:prSet presAssocID="{B10E16DC-E741-4B7E-9C77-51A88DB93D6F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2F5A1C02-4026-4A3A-BB26-70C544CECB2D}" type="pres">
      <dgm:prSet presAssocID="{CFAE4740-4748-4D64-B862-CE73C7D2F08F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A7FA70-A2AB-406F-9E8F-A17ED61AE6BF}" type="pres">
      <dgm:prSet presAssocID="{8D8169E8-09B0-4F1A-B191-2BE27C59B342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C3335F-AFDC-4B53-8A6C-A97FF225EEAC}" type="pres">
      <dgm:prSet presAssocID="{3D566BF4-35B9-4718-B4BE-BE4D988994D0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461A6A-BE4D-4CEE-8A72-42B874FA0403}" type="pres">
      <dgm:prSet presAssocID="{5CDBBA37-0CE9-4C75-A842-53DC272987C0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A0F960-B9B0-4AD3-A9B7-EE31233526E1}" type="pres">
      <dgm:prSet presAssocID="{A92FAE4D-1F99-4D08-A01D-B65EFC5D1585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9B5E81-9524-43DF-847D-45894E4EDBFD}" type="pres">
      <dgm:prSet presAssocID="{1399AF91-5D4A-437D-B0BB-4A6DE253755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20B1734-CA62-4A8B-8854-24F745155B5A}" type="presOf" srcId="{CFAE4740-4748-4D64-B862-CE73C7D2F08F}" destId="{2F5A1C02-4026-4A3A-BB26-70C544CECB2D}" srcOrd="0" destOrd="0" presId="urn:microsoft.com/office/officeart/2005/8/layout/cycle3"/>
    <dgm:cxn modelId="{F636A0B8-BBFD-41E8-822E-AA67F113CF55}" type="presOf" srcId="{2D4F5641-7AB4-4D26-A4FC-DC11D5AC5D54}" destId="{2556A384-3E95-4473-8926-AF9657740494}" srcOrd="0" destOrd="0" presId="urn:microsoft.com/office/officeart/2005/8/layout/cycle3"/>
    <dgm:cxn modelId="{5A48B922-F17D-4989-A6C7-A537D9D4EE7E}" type="presOf" srcId="{A92FAE4D-1F99-4D08-A01D-B65EFC5D1585}" destId="{36A0F960-B9B0-4AD3-A9B7-EE31233526E1}" srcOrd="0" destOrd="0" presId="urn:microsoft.com/office/officeart/2005/8/layout/cycle3"/>
    <dgm:cxn modelId="{DC40BC53-3158-4316-82BE-5BD7E8D21B8F}" srcId="{2D4F5641-7AB4-4D26-A4FC-DC11D5AC5D54}" destId="{8D8169E8-09B0-4F1A-B191-2BE27C59B342}" srcOrd="2" destOrd="0" parTransId="{A1A97842-D345-441A-8D23-8131C9A07C6F}" sibTransId="{A288BFAF-CC00-4C09-AF09-B659AD6A0C1A}"/>
    <dgm:cxn modelId="{641819F7-6C5B-4765-9BDB-B315BA539D06}" srcId="{2D4F5641-7AB4-4D26-A4FC-DC11D5AC5D54}" destId="{A92FAE4D-1F99-4D08-A01D-B65EFC5D1585}" srcOrd="5" destOrd="0" parTransId="{A21275F3-F67B-4C8F-94B9-1D56391082E0}" sibTransId="{9761B499-8F70-49EF-8CCD-DAA7E6ADAA3E}"/>
    <dgm:cxn modelId="{F06E9418-8BD5-4915-9FD9-CC81AEC97A62}" type="presOf" srcId="{0F4C7330-5425-4FCD-B570-368FD8DD79CF}" destId="{04140EB3-342B-4B03-A8A2-929788C6A6DA}" srcOrd="0" destOrd="0" presId="urn:microsoft.com/office/officeart/2005/8/layout/cycle3"/>
    <dgm:cxn modelId="{D1C2F1E4-C614-43B6-BAB6-473098AD60BD}" type="presOf" srcId="{B10E16DC-E741-4B7E-9C77-51A88DB93D6F}" destId="{428053FD-3308-4C84-8448-A91E2B54CE3F}" srcOrd="0" destOrd="0" presId="urn:microsoft.com/office/officeart/2005/8/layout/cycle3"/>
    <dgm:cxn modelId="{E391B971-9A45-47C1-97C3-CCD24EA0B5E7}" srcId="{2D4F5641-7AB4-4D26-A4FC-DC11D5AC5D54}" destId="{1399AF91-5D4A-437D-B0BB-4A6DE2537554}" srcOrd="6" destOrd="0" parTransId="{C319A164-32A8-4374-8B0C-E19AC0523216}" sibTransId="{170B6F2D-77D6-4770-8249-C2D2F7E111DA}"/>
    <dgm:cxn modelId="{8AEF5144-BAB0-4E3A-8028-3D9DF0873F85}" type="presOf" srcId="{1399AF91-5D4A-437D-B0BB-4A6DE2537554}" destId="{FE9B5E81-9524-43DF-847D-45894E4EDBFD}" srcOrd="0" destOrd="0" presId="urn:microsoft.com/office/officeart/2005/8/layout/cycle3"/>
    <dgm:cxn modelId="{9DA6BC53-C446-43D2-AC4F-471C839DC382}" srcId="{2D4F5641-7AB4-4D26-A4FC-DC11D5AC5D54}" destId="{5CDBBA37-0CE9-4C75-A842-53DC272987C0}" srcOrd="4" destOrd="0" parTransId="{1CED1305-5640-45A1-9471-4CD9F39E780A}" sibTransId="{52348D89-87C8-4A7F-BECB-8062ACFDA677}"/>
    <dgm:cxn modelId="{F448F975-DF76-486D-B910-2521F232EC4D}" type="presOf" srcId="{8D8169E8-09B0-4F1A-B191-2BE27C59B342}" destId="{28A7FA70-A2AB-406F-9E8F-A17ED61AE6BF}" srcOrd="0" destOrd="0" presId="urn:microsoft.com/office/officeart/2005/8/layout/cycle3"/>
    <dgm:cxn modelId="{87839594-5F99-49C4-AA2A-394494C8A21C}" srcId="{2D4F5641-7AB4-4D26-A4FC-DC11D5AC5D54}" destId="{3D566BF4-35B9-4718-B4BE-BE4D988994D0}" srcOrd="3" destOrd="0" parTransId="{94723B15-F20D-403C-9141-7A16433D8195}" sibTransId="{A2181848-C25D-4B33-861D-11B51851586B}"/>
    <dgm:cxn modelId="{6496EE3B-9A72-4391-9F8F-B421338F492A}" srcId="{2D4F5641-7AB4-4D26-A4FC-DC11D5AC5D54}" destId="{0F4C7330-5425-4FCD-B570-368FD8DD79CF}" srcOrd="0" destOrd="0" parTransId="{9830729D-7BE8-4A78-A52E-D43782A87F41}" sibTransId="{B10E16DC-E741-4B7E-9C77-51A88DB93D6F}"/>
    <dgm:cxn modelId="{BB16F44B-E45D-4C8D-8653-1F19DC2B48D7}" type="presOf" srcId="{5CDBBA37-0CE9-4C75-A842-53DC272987C0}" destId="{1A461A6A-BE4D-4CEE-8A72-42B874FA0403}" srcOrd="0" destOrd="0" presId="urn:microsoft.com/office/officeart/2005/8/layout/cycle3"/>
    <dgm:cxn modelId="{236E22C8-6F1F-440A-907B-EF18DD6F042A}" srcId="{2D4F5641-7AB4-4D26-A4FC-DC11D5AC5D54}" destId="{CFAE4740-4748-4D64-B862-CE73C7D2F08F}" srcOrd="1" destOrd="0" parTransId="{52E34C6D-82F8-4B20-95F9-29DD1F9FE990}" sibTransId="{CB43043D-870F-42DA-85F1-9E745352B232}"/>
    <dgm:cxn modelId="{52161608-6C4D-4D5A-B0EF-23D17D817488}" type="presOf" srcId="{3D566BF4-35B9-4718-B4BE-BE4D988994D0}" destId="{24C3335F-AFDC-4B53-8A6C-A97FF225EEAC}" srcOrd="0" destOrd="0" presId="urn:microsoft.com/office/officeart/2005/8/layout/cycle3"/>
    <dgm:cxn modelId="{86009E45-53E3-46F1-A5A4-EAFED9128BA5}" type="presParOf" srcId="{2556A384-3E95-4473-8926-AF9657740494}" destId="{711B8C7F-C020-4390-966E-F2A282F16570}" srcOrd="0" destOrd="0" presId="urn:microsoft.com/office/officeart/2005/8/layout/cycle3"/>
    <dgm:cxn modelId="{2D0FB892-FA19-4D15-B02F-665A99DEC19B}" type="presParOf" srcId="{711B8C7F-C020-4390-966E-F2A282F16570}" destId="{04140EB3-342B-4B03-A8A2-929788C6A6DA}" srcOrd="0" destOrd="0" presId="urn:microsoft.com/office/officeart/2005/8/layout/cycle3"/>
    <dgm:cxn modelId="{88190694-020F-401B-ABE3-E663B4BF367D}" type="presParOf" srcId="{711B8C7F-C020-4390-966E-F2A282F16570}" destId="{428053FD-3308-4C84-8448-A91E2B54CE3F}" srcOrd="1" destOrd="0" presId="urn:microsoft.com/office/officeart/2005/8/layout/cycle3"/>
    <dgm:cxn modelId="{334B4984-A7AF-4395-BE98-8E3A8ECBEEE3}" type="presParOf" srcId="{711B8C7F-C020-4390-966E-F2A282F16570}" destId="{2F5A1C02-4026-4A3A-BB26-70C544CECB2D}" srcOrd="2" destOrd="0" presId="urn:microsoft.com/office/officeart/2005/8/layout/cycle3"/>
    <dgm:cxn modelId="{3A39A6E1-F619-47E0-BFBA-97CF7F078678}" type="presParOf" srcId="{711B8C7F-C020-4390-966E-F2A282F16570}" destId="{28A7FA70-A2AB-406F-9E8F-A17ED61AE6BF}" srcOrd="3" destOrd="0" presId="urn:microsoft.com/office/officeart/2005/8/layout/cycle3"/>
    <dgm:cxn modelId="{2F2DF4C9-A547-40A3-9287-804EE754E803}" type="presParOf" srcId="{711B8C7F-C020-4390-966E-F2A282F16570}" destId="{24C3335F-AFDC-4B53-8A6C-A97FF225EEAC}" srcOrd="4" destOrd="0" presId="urn:microsoft.com/office/officeart/2005/8/layout/cycle3"/>
    <dgm:cxn modelId="{AAF7A20B-BC28-4523-8E4A-742C10CAA5C6}" type="presParOf" srcId="{711B8C7F-C020-4390-966E-F2A282F16570}" destId="{1A461A6A-BE4D-4CEE-8A72-42B874FA0403}" srcOrd="5" destOrd="0" presId="urn:microsoft.com/office/officeart/2005/8/layout/cycle3"/>
    <dgm:cxn modelId="{0AEC2979-8424-46CC-92BE-DB3C785A7BFB}" type="presParOf" srcId="{711B8C7F-C020-4390-966E-F2A282F16570}" destId="{36A0F960-B9B0-4AD3-A9B7-EE31233526E1}" srcOrd="6" destOrd="0" presId="urn:microsoft.com/office/officeart/2005/8/layout/cycle3"/>
    <dgm:cxn modelId="{04E8254F-DF97-4F5A-8CCE-873FF4D7814B}" type="presParOf" srcId="{711B8C7F-C020-4390-966E-F2A282F16570}" destId="{FE9B5E81-9524-43DF-847D-45894E4EDBFD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4F5641-7AB4-4D26-A4FC-DC11D5AC5D54}" type="doc">
      <dgm:prSet loTypeId="urn:microsoft.com/office/officeart/2005/8/layout/cycle3" loCatId="cycle" qsTypeId="urn:microsoft.com/office/officeart/2005/8/quickstyle/simple1#2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0F4C7330-5425-4FCD-B570-368FD8DD79CF}">
      <dgm:prSet phldrT="[Texto]"/>
      <dgm:spPr>
        <a:solidFill>
          <a:srgbClr val="FF3300"/>
        </a:solidFill>
      </dgm:spPr>
      <dgm:t>
        <a:bodyPr/>
        <a:lstStyle/>
        <a:p>
          <a:r>
            <a:rPr lang="en-US" dirty="0" err="1" smtClean="0"/>
            <a:t>Tema</a:t>
          </a:r>
          <a:endParaRPr lang="pt-BR" dirty="0"/>
        </a:p>
      </dgm:t>
    </dgm:pt>
    <dgm:pt modelId="{9830729D-7BE8-4A78-A52E-D43782A87F41}" type="parTrans" cxnId="{6496EE3B-9A72-4391-9F8F-B421338F492A}">
      <dgm:prSet/>
      <dgm:spPr/>
      <dgm:t>
        <a:bodyPr/>
        <a:lstStyle/>
        <a:p>
          <a:endParaRPr lang="pt-BR"/>
        </a:p>
      </dgm:t>
    </dgm:pt>
    <dgm:pt modelId="{B10E16DC-E741-4B7E-9C77-51A88DB93D6F}" type="sibTrans" cxnId="{6496EE3B-9A72-4391-9F8F-B421338F492A}">
      <dgm:prSet/>
      <dgm:spPr/>
      <dgm:t>
        <a:bodyPr/>
        <a:lstStyle/>
        <a:p>
          <a:endParaRPr lang="pt-BR"/>
        </a:p>
      </dgm:t>
    </dgm:pt>
    <dgm:pt modelId="{1399AF91-5D4A-437D-B0BB-4A6DE2537554}">
      <dgm:prSet phldrT="[Texto]"/>
      <dgm:spPr/>
      <dgm:t>
        <a:bodyPr/>
        <a:lstStyle/>
        <a:p>
          <a:r>
            <a:rPr lang="en-US" dirty="0" err="1" smtClean="0"/>
            <a:t>Monitoramento</a:t>
          </a:r>
          <a:endParaRPr lang="pt-BR" dirty="0"/>
        </a:p>
      </dgm:t>
    </dgm:pt>
    <dgm:pt modelId="{C319A164-32A8-4374-8B0C-E19AC0523216}" type="parTrans" cxnId="{E391B971-9A45-47C1-97C3-CCD24EA0B5E7}">
      <dgm:prSet/>
      <dgm:spPr/>
      <dgm:t>
        <a:bodyPr/>
        <a:lstStyle/>
        <a:p>
          <a:endParaRPr lang="pt-BR"/>
        </a:p>
      </dgm:t>
    </dgm:pt>
    <dgm:pt modelId="{170B6F2D-77D6-4770-8249-C2D2F7E111DA}" type="sibTrans" cxnId="{E391B971-9A45-47C1-97C3-CCD24EA0B5E7}">
      <dgm:prSet/>
      <dgm:spPr/>
      <dgm:t>
        <a:bodyPr/>
        <a:lstStyle/>
        <a:p>
          <a:endParaRPr lang="pt-BR"/>
        </a:p>
      </dgm:t>
    </dgm:pt>
    <dgm:pt modelId="{CFAE4740-4748-4D64-B862-CE73C7D2F08F}">
      <dgm:prSet phldrT="[Texto]"/>
      <dgm:spPr>
        <a:solidFill>
          <a:srgbClr val="FF3300"/>
        </a:solidFill>
      </dgm:spPr>
      <dgm:t>
        <a:bodyPr/>
        <a:lstStyle/>
        <a:p>
          <a:r>
            <a:rPr lang="en-US" dirty="0" err="1" smtClean="0"/>
            <a:t>Especialistas</a:t>
          </a:r>
          <a:endParaRPr lang="pt-BR" dirty="0"/>
        </a:p>
      </dgm:t>
    </dgm:pt>
    <dgm:pt modelId="{52E34C6D-82F8-4B20-95F9-29DD1F9FE990}" type="parTrans" cxnId="{236E22C8-6F1F-440A-907B-EF18DD6F042A}">
      <dgm:prSet/>
      <dgm:spPr/>
      <dgm:t>
        <a:bodyPr/>
        <a:lstStyle/>
        <a:p>
          <a:endParaRPr lang="pt-BR"/>
        </a:p>
      </dgm:t>
    </dgm:pt>
    <dgm:pt modelId="{CB43043D-870F-42DA-85F1-9E745352B232}" type="sibTrans" cxnId="{236E22C8-6F1F-440A-907B-EF18DD6F042A}">
      <dgm:prSet/>
      <dgm:spPr/>
      <dgm:t>
        <a:bodyPr/>
        <a:lstStyle/>
        <a:p>
          <a:endParaRPr lang="pt-BR"/>
        </a:p>
      </dgm:t>
    </dgm:pt>
    <dgm:pt modelId="{8D8169E8-09B0-4F1A-B191-2BE27C59B342}">
      <dgm:prSet phldrT="[Texto]"/>
      <dgm:spPr/>
      <dgm:t>
        <a:bodyPr/>
        <a:lstStyle/>
        <a:p>
          <a:r>
            <a:rPr lang="en-US" dirty="0" smtClean="0"/>
            <a:t>Base de </a:t>
          </a:r>
          <a:r>
            <a:rPr lang="en-US" dirty="0" err="1" smtClean="0"/>
            <a:t>Conhecimento</a:t>
          </a:r>
          <a:endParaRPr lang="pt-BR" dirty="0"/>
        </a:p>
      </dgm:t>
    </dgm:pt>
    <dgm:pt modelId="{A1A97842-D345-441A-8D23-8131C9A07C6F}" type="parTrans" cxnId="{DC40BC53-3158-4316-82BE-5BD7E8D21B8F}">
      <dgm:prSet/>
      <dgm:spPr/>
      <dgm:t>
        <a:bodyPr/>
        <a:lstStyle/>
        <a:p>
          <a:endParaRPr lang="pt-BR"/>
        </a:p>
      </dgm:t>
    </dgm:pt>
    <dgm:pt modelId="{A288BFAF-CC00-4C09-AF09-B659AD6A0C1A}" type="sibTrans" cxnId="{DC40BC53-3158-4316-82BE-5BD7E8D21B8F}">
      <dgm:prSet/>
      <dgm:spPr/>
      <dgm:t>
        <a:bodyPr/>
        <a:lstStyle/>
        <a:p>
          <a:endParaRPr lang="pt-BR"/>
        </a:p>
      </dgm:t>
    </dgm:pt>
    <dgm:pt modelId="{3D566BF4-35B9-4718-B4BE-BE4D988994D0}">
      <dgm:prSet phldrT="[Texto]"/>
      <dgm:spPr/>
      <dgm:t>
        <a:bodyPr/>
        <a:lstStyle/>
        <a:p>
          <a:r>
            <a:rPr lang="en-US" dirty="0" smtClean="0"/>
            <a:t>Bases de dados</a:t>
          </a:r>
          <a:endParaRPr lang="pt-BR" dirty="0"/>
        </a:p>
      </dgm:t>
    </dgm:pt>
    <dgm:pt modelId="{94723B15-F20D-403C-9141-7A16433D8195}" type="parTrans" cxnId="{87839594-5F99-49C4-AA2A-394494C8A21C}">
      <dgm:prSet/>
      <dgm:spPr/>
      <dgm:t>
        <a:bodyPr/>
        <a:lstStyle/>
        <a:p>
          <a:endParaRPr lang="pt-BR"/>
        </a:p>
      </dgm:t>
    </dgm:pt>
    <dgm:pt modelId="{A2181848-C25D-4B33-861D-11B51851586B}" type="sibTrans" cxnId="{87839594-5F99-49C4-AA2A-394494C8A21C}">
      <dgm:prSet/>
      <dgm:spPr/>
      <dgm:t>
        <a:bodyPr/>
        <a:lstStyle/>
        <a:p>
          <a:endParaRPr lang="pt-BR"/>
        </a:p>
      </dgm:t>
    </dgm:pt>
    <dgm:pt modelId="{5CDBBA37-0CE9-4C75-A842-53DC272987C0}">
      <dgm:prSet phldrT="[Texto]"/>
      <dgm:spPr/>
      <dgm:t>
        <a:bodyPr/>
        <a:lstStyle/>
        <a:p>
          <a:r>
            <a:rPr lang="en-US" dirty="0" err="1" smtClean="0"/>
            <a:t>Correlação</a:t>
          </a:r>
          <a:r>
            <a:rPr lang="en-US" dirty="0" smtClean="0"/>
            <a:t> de dados</a:t>
          </a:r>
          <a:endParaRPr lang="pt-BR" dirty="0"/>
        </a:p>
      </dgm:t>
    </dgm:pt>
    <dgm:pt modelId="{1CED1305-5640-45A1-9471-4CD9F39E780A}" type="parTrans" cxnId="{9DA6BC53-C446-43D2-AC4F-471C839DC382}">
      <dgm:prSet/>
      <dgm:spPr/>
      <dgm:t>
        <a:bodyPr/>
        <a:lstStyle/>
        <a:p>
          <a:endParaRPr lang="pt-BR"/>
        </a:p>
      </dgm:t>
    </dgm:pt>
    <dgm:pt modelId="{52348D89-87C8-4A7F-BECB-8062ACFDA677}" type="sibTrans" cxnId="{9DA6BC53-C446-43D2-AC4F-471C839DC382}">
      <dgm:prSet/>
      <dgm:spPr/>
      <dgm:t>
        <a:bodyPr/>
        <a:lstStyle/>
        <a:p>
          <a:endParaRPr lang="pt-BR"/>
        </a:p>
      </dgm:t>
    </dgm:pt>
    <dgm:pt modelId="{A92FAE4D-1F99-4D08-A01D-B65EFC5D1585}">
      <dgm:prSet phldrT="[Texto]"/>
      <dgm:spPr/>
      <dgm:t>
        <a:bodyPr/>
        <a:lstStyle/>
        <a:p>
          <a:r>
            <a:rPr lang="en-US" dirty="0" err="1" smtClean="0"/>
            <a:t>Análises</a:t>
          </a:r>
          <a:endParaRPr lang="pt-BR" dirty="0"/>
        </a:p>
      </dgm:t>
    </dgm:pt>
    <dgm:pt modelId="{A21275F3-F67B-4C8F-94B9-1D56391082E0}" type="parTrans" cxnId="{641819F7-6C5B-4765-9BDB-B315BA539D06}">
      <dgm:prSet/>
      <dgm:spPr/>
      <dgm:t>
        <a:bodyPr/>
        <a:lstStyle/>
        <a:p>
          <a:endParaRPr lang="pt-BR"/>
        </a:p>
      </dgm:t>
    </dgm:pt>
    <dgm:pt modelId="{9761B499-8F70-49EF-8CCD-DAA7E6ADAA3E}" type="sibTrans" cxnId="{641819F7-6C5B-4765-9BDB-B315BA539D06}">
      <dgm:prSet/>
      <dgm:spPr/>
      <dgm:t>
        <a:bodyPr/>
        <a:lstStyle/>
        <a:p>
          <a:endParaRPr lang="pt-BR"/>
        </a:p>
      </dgm:t>
    </dgm:pt>
    <dgm:pt modelId="{2556A384-3E95-4473-8926-AF9657740494}" type="pres">
      <dgm:prSet presAssocID="{2D4F5641-7AB4-4D26-A4FC-DC11D5AC5D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11B8C7F-C020-4390-966E-F2A282F16570}" type="pres">
      <dgm:prSet presAssocID="{2D4F5641-7AB4-4D26-A4FC-DC11D5AC5D54}" presName="cycle" presStyleCnt="0"/>
      <dgm:spPr/>
    </dgm:pt>
    <dgm:pt modelId="{04140EB3-342B-4B03-A8A2-929788C6A6DA}" type="pres">
      <dgm:prSet presAssocID="{0F4C7330-5425-4FCD-B570-368FD8DD79CF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8053FD-3308-4C84-8448-A91E2B54CE3F}" type="pres">
      <dgm:prSet presAssocID="{B10E16DC-E741-4B7E-9C77-51A88DB93D6F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2F5A1C02-4026-4A3A-BB26-70C544CECB2D}" type="pres">
      <dgm:prSet presAssocID="{CFAE4740-4748-4D64-B862-CE73C7D2F08F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A7FA70-A2AB-406F-9E8F-A17ED61AE6BF}" type="pres">
      <dgm:prSet presAssocID="{8D8169E8-09B0-4F1A-B191-2BE27C59B342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C3335F-AFDC-4B53-8A6C-A97FF225EEAC}" type="pres">
      <dgm:prSet presAssocID="{3D566BF4-35B9-4718-B4BE-BE4D988994D0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461A6A-BE4D-4CEE-8A72-42B874FA0403}" type="pres">
      <dgm:prSet presAssocID="{5CDBBA37-0CE9-4C75-A842-53DC272987C0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A0F960-B9B0-4AD3-A9B7-EE31233526E1}" type="pres">
      <dgm:prSet presAssocID="{A92FAE4D-1F99-4D08-A01D-B65EFC5D1585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9B5E81-9524-43DF-847D-45894E4EDBFD}" type="pres">
      <dgm:prSet presAssocID="{1399AF91-5D4A-437D-B0BB-4A6DE253755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1B50C77-9FE4-4B6C-9367-5BE4F0E7AF39}" type="presOf" srcId="{8D8169E8-09B0-4F1A-B191-2BE27C59B342}" destId="{28A7FA70-A2AB-406F-9E8F-A17ED61AE6BF}" srcOrd="0" destOrd="0" presId="urn:microsoft.com/office/officeart/2005/8/layout/cycle3"/>
    <dgm:cxn modelId="{51A1F243-CA0F-45A1-9D0B-CA8A179B2E73}" type="presOf" srcId="{5CDBBA37-0CE9-4C75-A842-53DC272987C0}" destId="{1A461A6A-BE4D-4CEE-8A72-42B874FA0403}" srcOrd="0" destOrd="0" presId="urn:microsoft.com/office/officeart/2005/8/layout/cycle3"/>
    <dgm:cxn modelId="{641819F7-6C5B-4765-9BDB-B315BA539D06}" srcId="{2D4F5641-7AB4-4D26-A4FC-DC11D5AC5D54}" destId="{A92FAE4D-1F99-4D08-A01D-B65EFC5D1585}" srcOrd="5" destOrd="0" parTransId="{A21275F3-F67B-4C8F-94B9-1D56391082E0}" sibTransId="{9761B499-8F70-49EF-8CCD-DAA7E6ADAA3E}"/>
    <dgm:cxn modelId="{DC40BC53-3158-4316-82BE-5BD7E8D21B8F}" srcId="{2D4F5641-7AB4-4D26-A4FC-DC11D5AC5D54}" destId="{8D8169E8-09B0-4F1A-B191-2BE27C59B342}" srcOrd="2" destOrd="0" parTransId="{A1A97842-D345-441A-8D23-8131C9A07C6F}" sibTransId="{A288BFAF-CC00-4C09-AF09-B659AD6A0C1A}"/>
    <dgm:cxn modelId="{E391B971-9A45-47C1-97C3-CCD24EA0B5E7}" srcId="{2D4F5641-7AB4-4D26-A4FC-DC11D5AC5D54}" destId="{1399AF91-5D4A-437D-B0BB-4A6DE2537554}" srcOrd="6" destOrd="0" parTransId="{C319A164-32A8-4374-8B0C-E19AC0523216}" sibTransId="{170B6F2D-77D6-4770-8249-C2D2F7E111DA}"/>
    <dgm:cxn modelId="{9DA6BC53-C446-43D2-AC4F-471C839DC382}" srcId="{2D4F5641-7AB4-4D26-A4FC-DC11D5AC5D54}" destId="{5CDBBA37-0CE9-4C75-A842-53DC272987C0}" srcOrd="4" destOrd="0" parTransId="{1CED1305-5640-45A1-9471-4CD9F39E780A}" sibTransId="{52348D89-87C8-4A7F-BECB-8062ACFDA677}"/>
    <dgm:cxn modelId="{C2C6D684-5F1B-4E2F-A282-A7F6B6079A50}" type="presOf" srcId="{CFAE4740-4748-4D64-B862-CE73C7D2F08F}" destId="{2F5A1C02-4026-4A3A-BB26-70C544CECB2D}" srcOrd="0" destOrd="0" presId="urn:microsoft.com/office/officeart/2005/8/layout/cycle3"/>
    <dgm:cxn modelId="{63795B26-AD45-4C77-B052-4CD275943D5D}" type="presOf" srcId="{2D4F5641-7AB4-4D26-A4FC-DC11D5AC5D54}" destId="{2556A384-3E95-4473-8926-AF9657740494}" srcOrd="0" destOrd="0" presId="urn:microsoft.com/office/officeart/2005/8/layout/cycle3"/>
    <dgm:cxn modelId="{B0F59945-4107-46B4-AE51-770CCEB4D4BA}" type="presOf" srcId="{3D566BF4-35B9-4718-B4BE-BE4D988994D0}" destId="{24C3335F-AFDC-4B53-8A6C-A97FF225EEAC}" srcOrd="0" destOrd="0" presId="urn:microsoft.com/office/officeart/2005/8/layout/cycle3"/>
    <dgm:cxn modelId="{138B2D37-B2AB-46D8-922A-C2804BF0FBC5}" type="presOf" srcId="{0F4C7330-5425-4FCD-B570-368FD8DD79CF}" destId="{04140EB3-342B-4B03-A8A2-929788C6A6DA}" srcOrd="0" destOrd="0" presId="urn:microsoft.com/office/officeart/2005/8/layout/cycle3"/>
    <dgm:cxn modelId="{87839594-5F99-49C4-AA2A-394494C8A21C}" srcId="{2D4F5641-7AB4-4D26-A4FC-DC11D5AC5D54}" destId="{3D566BF4-35B9-4718-B4BE-BE4D988994D0}" srcOrd="3" destOrd="0" parTransId="{94723B15-F20D-403C-9141-7A16433D8195}" sibTransId="{A2181848-C25D-4B33-861D-11B51851586B}"/>
    <dgm:cxn modelId="{6496EE3B-9A72-4391-9F8F-B421338F492A}" srcId="{2D4F5641-7AB4-4D26-A4FC-DC11D5AC5D54}" destId="{0F4C7330-5425-4FCD-B570-368FD8DD79CF}" srcOrd="0" destOrd="0" parTransId="{9830729D-7BE8-4A78-A52E-D43782A87F41}" sibTransId="{B10E16DC-E741-4B7E-9C77-51A88DB93D6F}"/>
    <dgm:cxn modelId="{39228105-9363-4925-9CBC-F9524753017E}" type="presOf" srcId="{1399AF91-5D4A-437D-B0BB-4A6DE2537554}" destId="{FE9B5E81-9524-43DF-847D-45894E4EDBFD}" srcOrd="0" destOrd="0" presId="urn:microsoft.com/office/officeart/2005/8/layout/cycle3"/>
    <dgm:cxn modelId="{38FC230D-831E-419D-A6B1-88A154E24D21}" type="presOf" srcId="{A92FAE4D-1F99-4D08-A01D-B65EFC5D1585}" destId="{36A0F960-B9B0-4AD3-A9B7-EE31233526E1}" srcOrd="0" destOrd="0" presId="urn:microsoft.com/office/officeart/2005/8/layout/cycle3"/>
    <dgm:cxn modelId="{236E22C8-6F1F-440A-907B-EF18DD6F042A}" srcId="{2D4F5641-7AB4-4D26-A4FC-DC11D5AC5D54}" destId="{CFAE4740-4748-4D64-B862-CE73C7D2F08F}" srcOrd="1" destOrd="0" parTransId="{52E34C6D-82F8-4B20-95F9-29DD1F9FE990}" sibTransId="{CB43043D-870F-42DA-85F1-9E745352B232}"/>
    <dgm:cxn modelId="{BBA7D281-0EBF-4518-9AC6-6FD3D722390C}" type="presOf" srcId="{B10E16DC-E741-4B7E-9C77-51A88DB93D6F}" destId="{428053FD-3308-4C84-8448-A91E2B54CE3F}" srcOrd="0" destOrd="0" presId="urn:microsoft.com/office/officeart/2005/8/layout/cycle3"/>
    <dgm:cxn modelId="{EC5CAA43-33C8-4E5C-8204-E3D3E75714CE}" type="presParOf" srcId="{2556A384-3E95-4473-8926-AF9657740494}" destId="{711B8C7F-C020-4390-966E-F2A282F16570}" srcOrd="0" destOrd="0" presId="urn:microsoft.com/office/officeart/2005/8/layout/cycle3"/>
    <dgm:cxn modelId="{49FEAABD-2E42-435B-8FE3-50729B884721}" type="presParOf" srcId="{711B8C7F-C020-4390-966E-F2A282F16570}" destId="{04140EB3-342B-4B03-A8A2-929788C6A6DA}" srcOrd="0" destOrd="0" presId="urn:microsoft.com/office/officeart/2005/8/layout/cycle3"/>
    <dgm:cxn modelId="{74D90A18-A2AA-49A4-8700-A2CF6A74A767}" type="presParOf" srcId="{711B8C7F-C020-4390-966E-F2A282F16570}" destId="{428053FD-3308-4C84-8448-A91E2B54CE3F}" srcOrd="1" destOrd="0" presId="urn:microsoft.com/office/officeart/2005/8/layout/cycle3"/>
    <dgm:cxn modelId="{BC3C4250-A19F-4618-B21C-299BD65E8B96}" type="presParOf" srcId="{711B8C7F-C020-4390-966E-F2A282F16570}" destId="{2F5A1C02-4026-4A3A-BB26-70C544CECB2D}" srcOrd="2" destOrd="0" presId="urn:microsoft.com/office/officeart/2005/8/layout/cycle3"/>
    <dgm:cxn modelId="{05ACFD82-450E-41EA-A89C-D4B89F120FEB}" type="presParOf" srcId="{711B8C7F-C020-4390-966E-F2A282F16570}" destId="{28A7FA70-A2AB-406F-9E8F-A17ED61AE6BF}" srcOrd="3" destOrd="0" presId="urn:microsoft.com/office/officeart/2005/8/layout/cycle3"/>
    <dgm:cxn modelId="{05D19249-770C-4F03-B052-242077C200A2}" type="presParOf" srcId="{711B8C7F-C020-4390-966E-F2A282F16570}" destId="{24C3335F-AFDC-4B53-8A6C-A97FF225EEAC}" srcOrd="4" destOrd="0" presId="urn:microsoft.com/office/officeart/2005/8/layout/cycle3"/>
    <dgm:cxn modelId="{5996973C-F6F6-4318-B5BE-8967927B93BE}" type="presParOf" srcId="{711B8C7F-C020-4390-966E-F2A282F16570}" destId="{1A461A6A-BE4D-4CEE-8A72-42B874FA0403}" srcOrd="5" destOrd="0" presId="urn:microsoft.com/office/officeart/2005/8/layout/cycle3"/>
    <dgm:cxn modelId="{4749D556-E7AF-442D-97A4-4D27C28DC697}" type="presParOf" srcId="{711B8C7F-C020-4390-966E-F2A282F16570}" destId="{36A0F960-B9B0-4AD3-A9B7-EE31233526E1}" srcOrd="6" destOrd="0" presId="urn:microsoft.com/office/officeart/2005/8/layout/cycle3"/>
    <dgm:cxn modelId="{30984165-C8D8-466F-959E-5CFED2B58ED4}" type="presParOf" srcId="{711B8C7F-C020-4390-966E-F2A282F16570}" destId="{FE9B5E81-9524-43DF-847D-45894E4EDBFD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4F5641-7AB4-4D26-A4FC-DC11D5AC5D54}" type="doc">
      <dgm:prSet loTypeId="urn:microsoft.com/office/officeart/2005/8/layout/cycle3" loCatId="cycle" qsTypeId="urn:microsoft.com/office/officeart/2005/8/quickstyle/simple1#3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0F4C7330-5425-4FCD-B570-368FD8DD79CF}">
      <dgm:prSet phldrT="[Texto]"/>
      <dgm:spPr>
        <a:solidFill>
          <a:srgbClr val="FF3300"/>
        </a:solidFill>
      </dgm:spPr>
      <dgm:t>
        <a:bodyPr/>
        <a:lstStyle/>
        <a:p>
          <a:r>
            <a:rPr lang="en-US" dirty="0" err="1" smtClean="0"/>
            <a:t>Tema</a:t>
          </a:r>
          <a:endParaRPr lang="pt-BR" dirty="0"/>
        </a:p>
      </dgm:t>
    </dgm:pt>
    <dgm:pt modelId="{9830729D-7BE8-4A78-A52E-D43782A87F41}" type="parTrans" cxnId="{6496EE3B-9A72-4391-9F8F-B421338F492A}">
      <dgm:prSet/>
      <dgm:spPr/>
      <dgm:t>
        <a:bodyPr/>
        <a:lstStyle/>
        <a:p>
          <a:endParaRPr lang="pt-BR"/>
        </a:p>
      </dgm:t>
    </dgm:pt>
    <dgm:pt modelId="{B10E16DC-E741-4B7E-9C77-51A88DB93D6F}" type="sibTrans" cxnId="{6496EE3B-9A72-4391-9F8F-B421338F492A}">
      <dgm:prSet/>
      <dgm:spPr/>
      <dgm:t>
        <a:bodyPr/>
        <a:lstStyle/>
        <a:p>
          <a:endParaRPr lang="pt-BR"/>
        </a:p>
      </dgm:t>
    </dgm:pt>
    <dgm:pt modelId="{1399AF91-5D4A-437D-B0BB-4A6DE2537554}">
      <dgm:prSet phldrT="[Texto]"/>
      <dgm:spPr/>
      <dgm:t>
        <a:bodyPr/>
        <a:lstStyle/>
        <a:p>
          <a:r>
            <a:rPr lang="en-US" dirty="0" err="1" smtClean="0"/>
            <a:t>Monitoramento</a:t>
          </a:r>
          <a:endParaRPr lang="pt-BR" dirty="0"/>
        </a:p>
      </dgm:t>
    </dgm:pt>
    <dgm:pt modelId="{C319A164-32A8-4374-8B0C-E19AC0523216}" type="parTrans" cxnId="{E391B971-9A45-47C1-97C3-CCD24EA0B5E7}">
      <dgm:prSet/>
      <dgm:spPr/>
      <dgm:t>
        <a:bodyPr/>
        <a:lstStyle/>
        <a:p>
          <a:endParaRPr lang="pt-BR"/>
        </a:p>
      </dgm:t>
    </dgm:pt>
    <dgm:pt modelId="{170B6F2D-77D6-4770-8249-C2D2F7E111DA}" type="sibTrans" cxnId="{E391B971-9A45-47C1-97C3-CCD24EA0B5E7}">
      <dgm:prSet/>
      <dgm:spPr/>
      <dgm:t>
        <a:bodyPr/>
        <a:lstStyle/>
        <a:p>
          <a:endParaRPr lang="pt-BR"/>
        </a:p>
      </dgm:t>
    </dgm:pt>
    <dgm:pt modelId="{CFAE4740-4748-4D64-B862-CE73C7D2F08F}">
      <dgm:prSet phldrT="[Texto]"/>
      <dgm:spPr>
        <a:solidFill>
          <a:srgbClr val="FF3300"/>
        </a:solidFill>
      </dgm:spPr>
      <dgm:t>
        <a:bodyPr/>
        <a:lstStyle/>
        <a:p>
          <a:r>
            <a:rPr lang="en-US" dirty="0" err="1" smtClean="0"/>
            <a:t>Especialistas</a:t>
          </a:r>
          <a:endParaRPr lang="pt-BR" dirty="0"/>
        </a:p>
      </dgm:t>
    </dgm:pt>
    <dgm:pt modelId="{52E34C6D-82F8-4B20-95F9-29DD1F9FE990}" type="parTrans" cxnId="{236E22C8-6F1F-440A-907B-EF18DD6F042A}">
      <dgm:prSet/>
      <dgm:spPr/>
      <dgm:t>
        <a:bodyPr/>
        <a:lstStyle/>
        <a:p>
          <a:endParaRPr lang="pt-BR"/>
        </a:p>
      </dgm:t>
    </dgm:pt>
    <dgm:pt modelId="{CB43043D-870F-42DA-85F1-9E745352B232}" type="sibTrans" cxnId="{236E22C8-6F1F-440A-907B-EF18DD6F042A}">
      <dgm:prSet/>
      <dgm:spPr/>
      <dgm:t>
        <a:bodyPr/>
        <a:lstStyle/>
        <a:p>
          <a:endParaRPr lang="pt-BR"/>
        </a:p>
      </dgm:t>
    </dgm:pt>
    <dgm:pt modelId="{8D8169E8-09B0-4F1A-B191-2BE27C59B342}">
      <dgm:prSet phldrT="[Texto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Base de </a:t>
          </a:r>
          <a:r>
            <a:rPr lang="en-US" dirty="0" err="1" smtClean="0"/>
            <a:t>Conhecimento</a:t>
          </a:r>
          <a:endParaRPr lang="pt-BR" dirty="0"/>
        </a:p>
      </dgm:t>
    </dgm:pt>
    <dgm:pt modelId="{A1A97842-D345-441A-8D23-8131C9A07C6F}" type="parTrans" cxnId="{DC40BC53-3158-4316-82BE-5BD7E8D21B8F}">
      <dgm:prSet/>
      <dgm:spPr/>
      <dgm:t>
        <a:bodyPr/>
        <a:lstStyle/>
        <a:p>
          <a:endParaRPr lang="pt-BR"/>
        </a:p>
      </dgm:t>
    </dgm:pt>
    <dgm:pt modelId="{A288BFAF-CC00-4C09-AF09-B659AD6A0C1A}" type="sibTrans" cxnId="{DC40BC53-3158-4316-82BE-5BD7E8D21B8F}">
      <dgm:prSet/>
      <dgm:spPr/>
      <dgm:t>
        <a:bodyPr/>
        <a:lstStyle/>
        <a:p>
          <a:endParaRPr lang="pt-BR"/>
        </a:p>
      </dgm:t>
    </dgm:pt>
    <dgm:pt modelId="{3D566BF4-35B9-4718-B4BE-BE4D988994D0}">
      <dgm:prSet phldrT="[Texto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Bases de dados</a:t>
          </a:r>
          <a:endParaRPr lang="pt-BR" dirty="0"/>
        </a:p>
      </dgm:t>
    </dgm:pt>
    <dgm:pt modelId="{94723B15-F20D-403C-9141-7A16433D8195}" type="parTrans" cxnId="{87839594-5F99-49C4-AA2A-394494C8A21C}">
      <dgm:prSet/>
      <dgm:spPr/>
      <dgm:t>
        <a:bodyPr/>
        <a:lstStyle/>
        <a:p>
          <a:endParaRPr lang="pt-BR"/>
        </a:p>
      </dgm:t>
    </dgm:pt>
    <dgm:pt modelId="{A2181848-C25D-4B33-861D-11B51851586B}" type="sibTrans" cxnId="{87839594-5F99-49C4-AA2A-394494C8A21C}">
      <dgm:prSet/>
      <dgm:spPr/>
      <dgm:t>
        <a:bodyPr/>
        <a:lstStyle/>
        <a:p>
          <a:endParaRPr lang="pt-BR"/>
        </a:p>
      </dgm:t>
    </dgm:pt>
    <dgm:pt modelId="{5CDBBA37-0CE9-4C75-A842-53DC272987C0}">
      <dgm:prSet phldrT="[Texto]"/>
      <dgm:spPr/>
      <dgm:t>
        <a:bodyPr/>
        <a:lstStyle/>
        <a:p>
          <a:r>
            <a:rPr lang="en-US" dirty="0" err="1" smtClean="0"/>
            <a:t>Correlação</a:t>
          </a:r>
          <a:r>
            <a:rPr lang="en-US" dirty="0" smtClean="0"/>
            <a:t> de dados</a:t>
          </a:r>
          <a:endParaRPr lang="pt-BR" dirty="0"/>
        </a:p>
      </dgm:t>
    </dgm:pt>
    <dgm:pt modelId="{1CED1305-5640-45A1-9471-4CD9F39E780A}" type="parTrans" cxnId="{9DA6BC53-C446-43D2-AC4F-471C839DC382}">
      <dgm:prSet/>
      <dgm:spPr/>
      <dgm:t>
        <a:bodyPr/>
        <a:lstStyle/>
        <a:p>
          <a:endParaRPr lang="pt-BR"/>
        </a:p>
      </dgm:t>
    </dgm:pt>
    <dgm:pt modelId="{52348D89-87C8-4A7F-BECB-8062ACFDA677}" type="sibTrans" cxnId="{9DA6BC53-C446-43D2-AC4F-471C839DC382}">
      <dgm:prSet/>
      <dgm:spPr/>
      <dgm:t>
        <a:bodyPr/>
        <a:lstStyle/>
        <a:p>
          <a:endParaRPr lang="pt-BR"/>
        </a:p>
      </dgm:t>
    </dgm:pt>
    <dgm:pt modelId="{A92FAE4D-1F99-4D08-A01D-B65EFC5D1585}">
      <dgm:prSet phldrT="[Texto]"/>
      <dgm:spPr/>
      <dgm:t>
        <a:bodyPr/>
        <a:lstStyle/>
        <a:p>
          <a:r>
            <a:rPr lang="en-US" dirty="0" err="1" smtClean="0"/>
            <a:t>Análise</a:t>
          </a:r>
          <a:endParaRPr lang="pt-BR" dirty="0"/>
        </a:p>
      </dgm:t>
    </dgm:pt>
    <dgm:pt modelId="{A21275F3-F67B-4C8F-94B9-1D56391082E0}" type="parTrans" cxnId="{641819F7-6C5B-4765-9BDB-B315BA539D06}">
      <dgm:prSet/>
      <dgm:spPr/>
      <dgm:t>
        <a:bodyPr/>
        <a:lstStyle/>
        <a:p>
          <a:endParaRPr lang="pt-BR"/>
        </a:p>
      </dgm:t>
    </dgm:pt>
    <dgm:pt modelId="{9761B499-8F70-49EF-8CCD-DAA7E6ADAA3E}" type="sibTrans" cxnId="{641819F7-6C5B-4765-9BDB-B315BA539D06}">
      <dgm:prSet/>
      <dgm:spPr/>
      <dgm:t>
        <a:bodyPr/>
        <a:lstStyle/>
        <a:p>
          <a:endParaRPr lang="pt-BR"/>
        </a:p>
      </dgm:t>
    </dgm:pt>
    <dgm:pt modelId="{2556A384-3E95-4473-8926-AF9657740494}" type="pres">
      <dgm:prSet presAssocID="{2D4F5641-7AB4-4D26-A4FC-DC11D5AC5D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11B8C7F-C020-4390-966E-F2A282F16570}" type="pres">
      <dgm:prSet presAssocID="{2D4F5641-7AB4-4D26-A4FC-DC11D5AC5D54}" presName="cycle" presStyleCnt="0"/>
      <dgm:spPr/>
    </dgm:pt>
    <dgm:pt modelId="{04140EB3-342B-4B03-A8A2-929788C6A6DA}" type="pres">
      <dgm:prSet presAssocID="{0F4C7330-5425-4FCD-B570-368FD8DD79CF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8053FD-3308-4C84-8448-A91E2B54CE3F}" type="pres">
      <dgm:prSet presAssocID="{B10E16DC-E741-4B7E-9C77-51A88DB93D6F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2F5A1C02-4026-4A3A-BB26-70C544CECB2D}" type="pres">
      <dgm:prSet presAssocID="{CFAE4740-4748-4D64-B862-CE73C7D2F08F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A7FA70-A2AB-406F-9E8F-A17ED61AE6BF}" type="pres">
      <dgm:prSet presAssocID="{8D8169E8-09B0-4F1A-B191-2BE27C59B342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C3335F-AFDC-4B53-8A6C-A97FF225EEAC}" type="pres">
      <dgm:prSet presAssocID="{3D566BF4-35B9-4718-B4BE-BE4D988994D0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461A6A-BE4D-4CEE-8A72-42B874FA0403}" type="pres">
      <dgm:prSet presAssocID="{5CDBBA37-0CE9-4C75-A842-53DC272987C0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A0F960-B9B0-4AD3-A9B7-EE31233526E1}" type="pres">
      <dgm:prSet presAssocID="{A92FAE4D-1F99-4D08-A01D-B65EFC5D1585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9B5E81-9524-43DF-847D-45894E4EDBFD}" type="pres">
      <dgm:prSet presAssocID="{1399AF91-5D4A-437D-B0BB-4A6DE253755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891A51B-CC91-4131-86E4-C868D9FB41A0}" type="presOf" srcId="{A92FAE4D-1F99-4D08-A01D-B65EFC5D1585}" destId="{36A0F960-B9B0-4AD3-A9B7-EE31233526E1}" srcOrd="0" destOrd="0" presId="urn:microsoft.com/office/officeart/2005/8/layout/cycle3"/>
    <dgm:cxn modelId="{4F8961C5-E4FE-40A4-80C5-530842E23825}" type="presOf" srcId="{8D8169E8-09B0-4F1A-B191-2BE27C59B342}" destId="{28A7FA70-A2AB-406F-9E8F-A17ED61AE6BF}" srcOrd="0" destOrd="0" presId="urn:microsoft.com/office/officeart/2005/8/layout/cycle3"/>
    <dgm:cxn modelId="{7A70FEE0-6D3A-44B8-AC41-4F0D4E8549BF}" type="presOf" srcId="{CFAE4740-4748-4D64-B862-CE73C7D2F08F}" destId="{2F5A1C02-4026-4A3A-BB26-70C544CECB2D}" srcOrd="0" destOrd="0" presId="urn:microsoft.com/office/officeart/2005/8/layout/cycle3"/>
    <dgm:cxn modelId="{13C1220F-F067-412E-9A96-159A8AFEEEE6}" type="presOf" srcId="{2D4F5641-7AB4-4D26-A4FC-DC11D5AC5D54}" destId="{2556A384-3E95-4473-8926-AF9657740494}" srcOrd="0" destOrd="0" presId="urn:microsoft.com/office/officeart/2005/8/layout/cycle3"/>
    <dgm:cxn modelId="{DC40BC53-3158-4316-82BE-5BD7E8D21B8F}" srcId="{2D4F5641-7AB4-4D26-A4FC-DC11D5AC5D54}" destId="{8D8169E8-09B0-4F1A-B191-2BE27C59B342}" srcOrd="2" destOrd="0" parTransId="{A1A97842-D345-441A-8D23-8131C9A07C6F}" sibTransId="{A288BFAF-CC00-4C09-AF09-B659AD6A0C1A}"/>
    <dgm:cxn modelId="{641819F7-6C5B-4765-9BDB-B315BA539D06}" srcId="{2D4F5641-7AB4-4D26-A4FC-DC11D5AC5D54}" destId="{A92FAE4D-1F99-4D08-A01D-B65EFC5D1585}" srcOrd="5" destOrd="0" parTransId="{A21275F3-F67B-4C8F-94B9-1D56391082E0}" sibTransId="{9761B499-8F70-49EF-8CCD-DAA7E6ADAA3E}"/>
    <dgm:cxn modelId="{E391B971-9A45-47C1-97C3-CCD24EA0B5E7}" srcId="{2D4F5641-7AB4-4D26-A4FC-DC11D5AC5D54}" destId="{1399AF91-5D4A-437D-B0BB-4A6DE2537554}" srcOrd="6" destOrd="0" parTransId="{C319A164-32A8-4374-8B0C-E19AC0523216}" sibTransId="{170B6F2D-77D6-4770-8249-C2D2F7E111DA}"/>
    <dgm:cxn modelId="{69D1E583-62DA-43AE-B643-88A73EC5FF9D}" type="presOf" srcId="{1399AF91-5D4A-437D-B0BB-4A6DE2537554}" destId="{FE9B5E81-9524-43DF-847D-45894E4EDBFD}" srcOrd="0" destOrd="0" presId="urn:microsoft.com/office/officeart/2005/8/layout/cycle3"/>
    <dgm:cxn modelId="{B3055FC6-BB15-485A-9EA2-149EF6ED5B49}" type="presOf" srcId="{B10E16DC-E741-4B7E-9C77-51A88DB93D6F}" destId="{428053FD-3308-4C84-8448-A91E2B54CE3F}" srcOrd="0" destOrd="0" presId="urn:microsoft.com/office/officeart/2005/8/layout/cycle3"/>
    <dgm:cxn modelId="{9DA6BC53-C446-43D2-AC4F-471C839DC382}" srcId="{2D4F5641-7AB4-4D26-A4FC-DC11D5AC5D54}" destId="{5CDBBA37-0CE9-4C75-A842-53DC272987C0}" srcOrd="4" destOrd="0" parTransId="{1CED1305-5640-45A1-9471-4CD9F39E780A}" sibTransId="{52348D89-87C8-4A7F-BECB-8062ACFDA677}"/>
    <dgm:cxn modelId="{433C26B1-97DF-46F4-9C08-D497B98F0610}" type="presOf" srcId="{5CDBBA37-0CE9-4C75-A842-53DC272987C0}" destId="{1A461A6A-BE4D-4CEE-8A72-42B874FA0403}" srcOrd="0" destOrd="0" presId="urn:microsoft.com/office/officeart/2005/8/layout/cycle3"/>
    <dgm:cxn modelId="{32333063-5DE2-43FC-A639-59D8136C7287}" type="presOf" srcId="{0F4C7330-5425-4FCD-B570-368FD8DD79CF}" destId="{04140EB3-342B-4B03-A8A2-929788C6A6DA}" srcOrd="0" destOrd="0" presId="urn:microsoft.com/office/officeart/2005/8/layout/cycle3"/>
    <dgm:cxn modelId="{87839594-5F99-49C4-AA2A-394494C8A21C}" srcId="{2D4F5641-7AB4-4D26-A4FC-DC11D5AC5D54}" destId="{3D566BF4-35B9-4718-B4BE-BE4D988994D0}" srcOrd="3" destOrd="0" parTransId="{94723B15-F20D-403C-9141-7A16433D8195}" sibTransId="{A2181848-C25D-4B33-861D-11B51851586B}"/>
    <dgm:cxn modelId="{6496EE3B-9A72-4391-9F8F-B421338F492A}" srcId="{2D4F5641-7AB4-4D26-A4FC-DC11D5AC5D54}" destId="{0F4C7330-5425-4FCD-B570-368FD8DD79CF}" srcOrd="0" destOrd="0" parTransId="{9830729D-7BE8-4A78-A52E-D43782A87F41}" sibTransId="{B10E16DC-E741-4B7E-9C77-51A88DB93D6F}"/>
    <dgm:cxn modelId="{236E22C8-6F1F-440A-907B-EF18DD6F042A}" srcId="{2D4F5641-7AB4-4D26-A4FC-DC11D5AC5D54}" destId="{CFAE4740-4748-4D64-B862-CE73C7D2F08F}" srcOrd="1" destOrd="0" parTransId="{52E34C6D-82F8-4B20-95F9-29DD1F9FE990}" sibTransId="{CB43043D-870F-42DA-85F1-9E745352B232}"/>
    <dgm:cxn modelId="{93C4D249-799D-4D34-977A-61449DA9E84F}" type="presOf" srcId="{3D566BF4-35B9-4718-B4BE-BE4D988994D0}" destId="{24C3335F-AFDC-4B53-8A6C-A97FF225EEAC}" srcOrd="0" destOrd="0" presId="urn:microsoft.com/office/officeart/2005/8/layout/cycle3"/>
    <dgm:cxn modelId="{9CADDFBC-9BBC-48BC-8783-668393BA24A7}" type="presParOf" srcId="{2556A384-3E95-4473-8926-AF9657740494}" destId="{711B8C7F-C020-4390-966E-F2A282F16570}" srcOrd="0" destOrd="0" presId="urn:microsoft.com/office/officeart/2005/8/layout/cycle3"/>
    <dgm:cxn modelId="{42104D95-E0E4-4E06-94F9-E9C748763CF6}" type="presParOf" srcId="{711B8C7F-C020-4390-966E-F2A282F16570}" destId="{04140EB3-342B-4B03-A8A2-929788C6A6DA}" srcOrd="0" destOrd="0" presId="urn:microsoft.com/office/officeart/2005/8/layout/cycle3"/>
    <dgm:cxn modelId="{22EC42EC-4979-4B91-B6D4-391C6D24CF12}" type="presParOf" srcId="{711B8C7F-C020-4390-966E-F2A282F16570}" destId="{428053FD-3308-4C84-8448-A91E2B54CE3F}" srcOrd="1" destOrd="0" presId="urn:microsoft.com/office/officeart/2005/8/layout/cycle3"/>
    <dgm:cxn modelId="{E1305F1B-250E-4BB2-8F5A-E7B8438ED45C}" type="presParOf" srcId="{711B8C7F-C020-4390-966E-F2A282F16570}" destId="{2F5A1C02-4026-4A3A-BB26-70C544CECB2D}" srcOrd="2" destOrd="0" presId="urn:microsoft.com/office/officeart/2005/8/layout/cycle3"/>
    <dgm:cxn modelId="{0026D097-B31F-4B81-88E0-0CA752645753}" type="presParOf" srcId="{711B8C7F-C020-4390-966E-F2A282F16570}" destId="{28A7FA70-A2AB-406F-9E8F-A17ED61AE6BF}" srcOrd="3" destOrd="0" presId="urn:microsoft.com/office/officeart/2005/8/layout/cycle3"/>
    <dgm:cxn modelId="{FD9F0227-E788-4222-99DE-4EAF7C0C15F1}" type="presParOf" srcId="{711B8C7F-C020-4390-966E-F2A282F16570}" destId="{24C3335F-AFDC-4B53-8A6C-A97FF225EEAC}" srcOrd="4" destOrd="0" presId="urn:microsoft.com/office/officeart/2005/8/layout/cycle3"/>
    <dgm:cxn modelId="{BAB66641-89A0-4365-B69B-C2769BC39263}" type="presParOf" srcId="{711B8C7F-C020-4390-966E-F2A282F16570}" destId="{1A461A6A-BE4D-4CEE-8A72-42B874FA0403}" srcOrd="5" destOrd="0" presId="urn:microsoft.com/office/officeart/2005/8/layout/cycle3"/>
    <dgm:cxn modelId="{DF76A670-FDBB-4CB4-A6A8-DF017E0D3A85}" type="presParOf" srcId="{711B8C7F-C020-4390-966E-F2A282F16570}" destId="{36A0F960-B9B0-4AD3-A9B7-EE31233526E1}" srcOrd="6" destOrd="0" presId="urn:microsoft.com/office/officeart/2005/8/layout/cycle3"/>
    <dgm:cxn modelId="{D6BB4931-AE60-4D49-BDA5-F906EBF6AF18}" type="presParOf" srcId="{711B8C7F-C020-4390-966E-F2A282F16570}" destId="{FE9B5E81-9524-43DF-847D-45894E4EDBFD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4F5641-7AB4-4D26-A4FC-DC11D5AC5D54}" type="doc">
      <dgm:prSet loTypeId="urn:microsoft.com/office/officeart/2005/8/layout/cycle3" loCatId="cycle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0F4C7330-5425-4FCD-B570-368FD8DD79CF}">
      <dgm:prSet phldrT="[Texto]"/>
      <dgm:spPr>
        <a:solidFill>
          <a:srgbClr val="FF3300"/>
        </a:solidFill>
      </dgm:spPr>
      <dgm:t>
        <a:bodyPr/>
        <a:lstStyle/>
        <a:p>
          <a:r>
            <a:rPr lang="en-US" dirty="0" err="1" smtClean="0"/>
            <a:t>Tema</a:t>
          </a:r>
          <a:endParaRPr lang="pt-BR" dirty="0"/>
        </a:p>
      </dgm:t>
    </dgm:pt>
    <dgm:pt modelId="{9830729D-7BE8-4A78-A52E-D43782A87F41}" type="parTrans" cxnId="{6496EE3B-9A72-4391-9F8F-B421338F492A}">
      <dgm:prSet/>
      <dgm:spPr/>
      <dgm:t>
        <a:bodyPr/>
        <a:lstStyle/>
        <a:p>
          <a:endParaRPr lang="pt-BR"/>
        </a:p>
      </dgm:t>
    </dgm:pt>
    <dgm:pt modelId="{B10E16DC-E741-4B7E-9C77-51A88DB93D6F}" type="sibTrans" cxnId="{6496EE3B-9A72-4391-9F8F-B421338F492A}">
      <dgm:prSet/>
      <dgm:spPr/>
      <dgm:t>
        <a:bodyPr/>
        <a:lstStyle/>
        <a:p>
          <a:endParaRPr lang="pt-BR"/>
        </a:p>
      </dgm:t>
    </dgm:pt>
    <dgm:pt modelId="{1399AF91-5D4A-437D-B0BB-4A6DE2537554}">
      <dgm:prSet phldrT="[Texto]"/>
      <dgm:spPr/>
      <dgm:t>
        <a:bodyPr/>
        <a:lstStyle/>
        <a:p>
          <a:r>
            <a:rPr lang="en-US" dirty="0" err="1" smtClean="0"/>
            <a:t>Monitoramento</a:t>
          </a:r>
          <a:endParaRPr lang="pt-BR" dirty="0"/>
        </a:p>
      </dgm:t>
    </dgm:pt>
    <dgm:pt modelId="{C319A164-32A8-4374-8B0C-E19AC0523216}" type="parTrans" cxnId="{E391B971-9A45-47C1-97C3-CCD24EA0B5E7}">
      <dgm:prSet/>
      <dgm:spPr/>
      <dgm:t>
        <a:bodyPr/>
        <a:lstStyle/>
        <a:p>
          <a:endParaRPr lang="pt-BR"/>
        </a:p>
      </dgm:t>
    </dgm:pt>
    <dgm:pt modelId="{170B6F2D-77D6-4770-8249-C2D2F7E111DA}" type="sibTrans" cxnId="{E391B971-9A45-47C1-97C3-CCD24EA0B5E7}">
      <dgm:prSet/>
      <dgm:spPr/>
      <dgm:t>
        <a:bodyPr/>
        <a:lstStyle/>
        <a:p>
          <a:endParaRPr lang="pt-BR"/>
        </a:p>
      </dgm:t>
    </dgm:pt>
    <dgm:pt modelId="{CFAE4740-4748-4D64-B862-CE73C7D2F08F}">
      <dgm:prSet phldrT="[Texto]"/>
      <dgm:spPr>
        <a:solidFill>
          <a:srgbClr val="FF3300"/>
        </a:solidFill>
      </dgm:spPr>
      <dgm:t>
        <a:bodyPr/>
        <a:lstStyle/>
        <a:p>
          <a:r>
            <a:rPr lang="en-US" dirty="0" err="1" smtClean="0"/>
            <a:t>Especialistas</a:t>
          </a:r>
          <a:endParaRPr lang="pt-BR" dirty="0"/>
        </a:p>
      </dgm:t>
    </dgm:pt>
    <dgm:pt modelId="{52E34C6D-82F8-4B20-95F9-29DD1F9FE990}" type="parTrans" cxnId="{236E22C8-6F1F-440A-907B-EF18DD6F042A}">
      <dgm:prSet/>
      <dgm:spPr/>
      <dgm:t>
        <a:bodyPr/>
        <a:lstStyle/>
        <a:p>
          <a:endParaRPr lang="pt-BR"/>
        </a:p>
      </dgm:t>
    </dgm:pt>
    <dgm:pt modelId="{CB43043D-870F-42DA-85F1-9E745352B232}" type="sibTrans" cxnId="{236E22C8-6F1F-440A-907B-EF18DD6F042A}">
      <dgm:prSet/>
      <dgm:spPr/>
      <dgm:t>
        <a:bodyPr/>
        <a:lstStyle/>
        <a:p>
          <a:endParaRPr lang="pt-BR"/>
        </a:p>
      </dgm:t>
    </dgm:pt>
    <dgm:pt modelId="{8D8169E8-09B0-4F1A-B191-2BE27C59B342}">
      <dgm:prSet phldrT="[Texto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Base de </a:t>
          </a:r>
          <a:r>
            <a:rPr lang="en-US" dirty="0" err="1" smtClean="0"/>
            <a:t>Conocimiento</a:t>
          </a:r>
          <a:endParaRPr lang="pt-BR" dirty="0"/>
        </a:p>
      </dgm:t>
    </dgm:pt>
    <dgm:pt modelId="{A1A97842-D345-441A-8D23-8131C9A07C6F}" type="parTrans" cxnId="{DC40BC53-3158-4316-82BE-5BD7E8D21B8F}">
      <dgm:prSet/>
      <dgm:spPr/>
      <dgm:t>
        <a:bodyPr/>
        <a:lstStyle/>
        <a:p>
          <a:endParaRPr lang="pt-BR"/>
        </a:p>
      </dgm:t>
    </dgm:pt>
    <dgm:pt modelId="{A288BFAF-CC00-4C09-AF09-B659AD6A0C1A}" type="sibTrans" cxnId="{DC40BC53-3158-4316-82BE-5BD7E8D21B8F}">
      <dgm:prSet/>
      <dgm:spPr/>
      <dgm:t>
        <a:bodyPr/>
        <a:lstStyle/>
        <a:p>
          <a:endParaRPr lang="pt-BR"/>
        </a:p>
      </dgm:t>
    </dgm:pt>
    <dgm:pt modelId="{3D566BF4-35B9-4718-B4BE-BE4D988994D0}">
      <dgm:prSet phldrT="[Texto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Bases de </a:t>
          </a:r>
          <a:r>
            <a:rPr lang="en-US" dirty="0" err="1" smtClean="0"/>
            <a:t>datos</a:t>
          </a:r>
          <a:endParaRPr lang="pt-BR" dirty="0"/>
        </a:p>
      </dgm:t>
    </dgm:pt>
    <dgm:pt modelId="{94723B15-F20D-403C-9141-7A16433D8195}" type="parTrans" cxnId="{87839594-5F99-49C4-AA2A-394494C8A21C}">
      <dgm:prSet/>
      <dgm:spPr/>
      <dgm:t>
        <a:bodyPr/>
        <a:lstStyle/>
        <a:p>
          <a:endParaRPr lang="pt-BR"/>
        </a:p>
      </dgm:t>
    </dgm:pt>
    <dgm:pt modelId="{A2181848-C25D-4B33-861D-11B51851586B}" type="sibTrans" cxnId="{87839594-5F99-49C4-AA2A-394494C8A21C}">
      <dgm:prSet/>
      <dgm:spPr/>
      <dgm:t>
        <a:bodyPr/>
        <a:lstStyle/>
        <a:p>
          <a:endParaRPr lang="pt-BR"/>
        </a:p>
      </dgm:t>
    </dgm:pt>
    <dgm:pt modelId="{5CDBBA37-0CE9-4C75-A842-53DC272987C0}">
      <dgm:prSet phldrT="[Texto]"/>
      <dgm:spPr>
        <a:solidFill>
          <a:srgbClr val="FF0000"/>
        </a:solidFill>
      </dgm:spPr>
      <dgm:t>
        <a:bodyPr/>
        <a:lstStyle/>
        <a:p>
          <a:r>
            <a:rPr lang="en-US" dirty="0" err="1" smtClean="0"/>
            <a:t>Correlación</a:t>
          </a:r>
          <a:r>
            <a:rPr lang="en-US" dirty="0" smtClean="0"/>
            <a:t> de </a:t>
          </a:r>
          <a:r>
            <a:rPr lang="en-US" dirty="0" err="1" smtClean="0"/>
            <a:t>datos</a:t>
          </a:r>
          <a:endParaRPr lang="pt-BR" dirty="0"/>
        </a:p>
      </dgm:t>
    </dgm:pt>
    <dgm:pt modelId="{1CED1305-5640-45A1-9471-4CD9F39E780A}" type="parTrans" cxnId="{9DA6BC53-C446-43D2-AC4F-471C839DC382}">
      <dgm:prSet/>
      <dgm:spPr/>
      <dgm:t>
        <a:bodyPr/>
        <a:lstStyle/>
        <a:p>
          <a:endParaRPr lang="pt-BR"/>
        </a:p>
      </dgm:t>
    </dgm:pt>
    <dgm:pt modelId="{52348D89-87C8-4A7F-BECB-8062ACFDA677}" type="sibTrans" cxnId="{9DA6BC53-C446-43D2-AC4F-471C839DC382}">
      <dgm:prSet/>
      <dgm:spPr/>
      <dgm:t>
        <a:bodyPr/>
        <a:lstStyle/>
        <a:p>
          <a:endParaRPr lang="pt-BR"/>
        </a:p>
      </dgm:t>
    </dgm:pt>
    <dgm:pt modelId="{A92FAE4D-1F99-4D08-A01D-B65EFC5D1585}">
      <dgm:prSet phldrT="[Texto]"/>
      <dgm:spPr/>
      <dgm:t>
        <a:bodyPr/>
        <a:lstStyle/>
        <a:p>
          <a:r>
            <a:rPr lang="en-US" dirty="0" err="1" smtClean="0"/>
            <a:t>Análises</a:t>
          </a:r>
          <a:endParaRPr lang="pt-BR" dirty="0"/>
        </a:p>
      </dgm:t>
    </dgm:pt>
    <dgm:pt modelId="{A21275F3-F67B-4C8F-94B9-1D56391082E0}" type="parTrans" cxnId="{641819F7-6C5B-4765-9BDB-B315BA539D06}">
      <dgm:prSet/>
      <dgm:spPr/>
      <dgm:t>
        <a:bodyPr/>
        <a:lstStyle/>
        <a:p>
          <a:endParaRPr lang="pt-BR"/>
        </a:p>
      </dgm:t>
    </dgm:pt>
    <dgm:pt modelId="{9761B499-8F70-49EF-8CCD-DAA7E6ADAA3E}" type="sibTrans" cxnId="{641819F7-6C5B-4765-9BDB-B315BA539D06}">
      <dgm:prSet/>
      <dgm:spPr/>
      <dgm:t>
        <a:bodyPr/>
        <a:lstStyle/>
        <a:p>
          <a:endParaRPr lang="pt-BR"/>
        </a:p>
      </dgm:t>
    </dgm:pt>
    <dgm:pt modelId="{2556A384-3E95-4473-8926-AF9657740494}" type="pres">
      <dgm:prSet presAssocID="{2D4F5641-7AB4-4D26-A4FC-DC11D5AC5D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11B8C7F-C020-4390-966E-F2A282F16570}" type="pres">
      <dgm:prSet presAssocID="{2D4F5641-7AB4-4D26-A4FC-DC11D5AC5D54}" presName="cycle" presStyleCnt="0"/>
      <dgm:spPr/>
    </dgm:pt>
    <dgm:pt modelId="{04140EB3-342B-4B03-A8A2-929788C6A6DA}" type="pres">
      <dgm:prSet presAssocID="{0F4C7330-5425-4FCD-B570-368FD8DD79CF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8053FD-3308-4C84-8448-A91E2B54CE3F}" type="pres">
      <dgm:prSet presAssocID="{B10E16DC-E741-4B7E-9C77-51A88DB93D6F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2F5A1C02-4026-4A3A-BB26-70C544CECB2D}" type="pres">
      <dgm:prSet presAssocID="{CFAE4740-4748-4D64-B862-CE73C7D2F08F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A7FA70-A2AB-406F-9E8F-A17ED61AE6BF}" type="pres">
      <dgm:prSet presAssocID="{8D8169E8-09B0-4F1A-B191-2BE27C59B342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C3335F-AFDC-4B53-8A6C-A97FF225EEAC}" type="pres">
      <dgm:prSet presAssocID="{3D566BF4-35B9-4718-B4BE-BE4D988994D0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461A6A-BE4D-4CEE-8A72-42B874FA0403}" type="pres">
      <dgm:prSet presAssocID="{5CDBBA37-0CE9-4C75-A842-53DC272987C0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A0F960-B9B0-4AD3-A9B7-EE31233526E1}" type="pres">
      <dgm:prSet presAssocID="{A92FAE4D-1F99-4D08-A01D-B65EFC5D1585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9B5E81-9524-43DF-847D-45894E4EDBFD}" type="pres">
      <dgm:prSet presAssocID="{1399AF91-5D4A-437D-B0BB-4A6DE253755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02FB01D-D4FC-4AB5-B3A3-35FB030290E5}" type="presOf" srcId="{CFAE4740-4748-4D64-B862-CE73C7D2F08F}" destId="{2F5A1C02-4026-4A3A-BB26-70C544CECB2D}" srcOrd="0" destOrd="0" presId="urn:microsoft.com/office/officeart/2005/8/layout/cycle3"/>
    <dgm:cxn modelId="{7EF965DB-5A15-44EB-AFE7-48BE5AE16E84}" type="presOf" srcId="{5CDBBA37-0CE9-4C75-A842-53DC272987C0}" destId="{1A461A6A-BE4D-4CEE-8A72-42B874FA0403}" srcOrd="0" destOrd="0" presId="urn:microsoft.com/office/officeart/2005/8/layout/cycle3"/>
    <dgm:cxn modelId="{DC40BC53-3158-4316-82BE-5BD7E8D21B8F}" srcId="{2D4F5641-7AB4-4D26-A4FC-DC11D5AC5D54}" destId="{8D8169E8-09B0-4F1A-B191-2BE27C59B342}" srcOrd="2" destOrd="0" parTransId="{A1A97842-D345-441A-8D23-8131C9A07C6F}" sibTransId="{A288BFAF-CC00-4C09-AF09-B659AD6A0C1A}"/>
    <dgm:cxn modelId="{641819F7-6C5B-4765-9BDB-B315BA539D06}" srcId="{2D4F5641-7AB4-4D26-A4FC-DC11D5AC5D54}" destId="{A92FAE4D-1F99-4D08-A01D-B65EFC5D1585}" srcOrd="5" destOrd="0" parTransId="{A21275F3-F67B-4C8F-94B9-1D56391082E0}" sibTransId="{9761B499-8F70-49EF-8CCD-DAA7E6ADAA3E}"/>
    <dgm:cxn modelId="{99C85402-992A-4ED2-A060-DF9551D62EFB}" type="presOf" srcId="{0F4C7330-5425-4FCD-B570-368FD8DD79CF}" destId="{04140EB3-342B-4B03-A8A2-929788C6A6DA}" srcOrd="0" destOrd="0" presId="urn:microsoft.com/office/officeart/2005/8/layout/cycle3"/>
    <dgm:cxn modelId="{E391B971-9A45-47C1-97C3-CCD24EA0B5E7}" srcId="{2D4F5641-7AB4-4D26-A4FC-DC11D5AC5D54}" destId="{1399AF91-5D4A-437D-B0BB-4A6DE2537554}" srcOrd="6" destOrd="0" parTransId="{C319A164-32A8-4374-8B0C-E19AC0523216}" sibTransId="{170B6F2D-77D6-4770-8249-C2D2F7E111DA}"/>
    <dgm:cxn modelId="{7A571120-5015-4B14-AEF2-0B971F7CD6D7}" type="presOf" srcId="{A92FAE4D-1F99-4D08-A01D-B65EFC5D1585}" destId="{36A0F960-B9B0-4AD3-A9B7-EE31233526E1}" srcOrd="0" destOrd="0" presId="urn:microsoft.com/office/officeart/2005/8/layout/cycle3"/>
    <dgm:cxn modelId="{41103F27-4CCA-4FF5-8EF8-0EFF1DD982F4}" type="presOf" srcId="{B10E16DC-E741-4B7E-9C77-51A88DB93D6F}" destId="{428053FD-3308-4C84-8448-A91E2B54CE3F}" srcOrd="0" destOrd="0" presId="urn:microsoft.com/office/officeart/2005/8/layout/cycle3"/>
    <dgm:cxn modelId="{9DA6BC53-C446-43D2-AC4F-471C839DC382}" srcId="{2D4F5641-7AB4-4D26-A4FC-DC11D5AC5D54}" destId="{5CDBBA37-0CE9-4C75-A842-53DC272987C0}" srcOrd="4" destOrd="0" parTransId="{1CED1305-5640-45A1-9471-4CD9F39E780A}" sibTransId="{52348D89-87C8-4A7F-BECB-8062ACFDA677}"/>
    <dgm:cxn modelId="{87839594-5F99-49C4-AA2A-394494C8A21C}" srcId="{2D4F5641-7AB4-4D26-A4FC-DC11D5AC5D54}" destId="{3D566BF4-35B9-4718-B4BE-BE4D988994D0}" srcOrd="3" destOrd="0" parTransId="{94723B15-F20D-403C-9141-7A16433D8195}" sibTransId="{A2181848-C25D-4B33-861D-11B51851586B}"/>
    <dgm:cxn modelId="{6496EE3B-9A72-4391-9F8F-B421338F492A}" srcId="{2D4F5641-7AB4-4D26-A4FC-DC11D5AC5D54}" destId="{0F4C7330-5425-4FCD-B570-368FD8DD79CF}" srcOrd="0" destOrd="0" parTransId="{9830729D-7BE8-4A78-A52E-D43782A87F41}" sibTransId="{B10E16DC-E741-4B7E-9C77-51A88DB93D6F}"/>
    <dgm:cxn modelId="{5F7F41C8-69BF-41B0-980E-B1E5F3D28D30}" type="presOf" srcId="{8D8169E8-09B0-4F1A-B191-2BE27C59B342}" destId="{28A7FA70-A2AB-406F-9E8F-A17ED61AE6BF}" srcOrd="0" destOrd="0" presId="urn:microsoft.com/office/officeart/2005/8/layout/cycle3"/>
    <dgm:cxn modelId="{236E22C8-6F1F-440A-907B-EF18DD6F042A}" srcId="{2D4F5641-7AB4-4D26-A4FC-DC11D5AC5D54}" destId="{CFAE4740-4748-4D64-B862-CE73C7D2F08F}" srcOrd="1" destOrd="0" parTransId="{52E34C6D-82F8-4B20-95F9-29DD1F9FE990}" sibTransId="{CB43043D-870F-42DA-85F1-9E745352B232}"/>
    <dgm:cxn modelId="{A4E6EE80-7CFE-456B-84BC-774A001029D2}" type="presOf" srcId="{2D4F5641-7AB4-4D26-A4FC-DC11D5AC5D54}" destId="{2556A384-3E95-4473-8926-AF9657740494}" srcOrd="0" destOrd="0" presId="urn:microsoft.com/office/officeart/2005/8/layout/cycle3"/>
    <dgm:cxn modelId="{8AC6438A-BDA4-4722-AB54-B53231DD9845}" type="presOf" srcId="{1399AF91-5D4A-437D-B0BB-4A6DE2537554}" destId="{FE9B5E81-9524-43DF-847D-45894E4EDBFD}" srcOrd="0" destOrd="0" presId="urn:microsoft.com/office/officeart/2005/8/layout/cycle3"/>
    <dgm:cxn modelId="{79AE69B1-A108-4276-99DB-DE7DB437DC51}" type="presOf" srcId="{3D566BF4-35B9-4718-B4BE-BE4D988994D0}" destId="{24C3335F-AFDC-4B53-8A6C-A97FF225EEAC}" srcOrd="0" destOrd="0" presId="urn:microsoft.com/office/officeart/2005/8/layout/cycle3"/>
    <dgm:cxn modelId="{EC53289C-5AA2-4F92-A331-DA399CC11B4E}" type="presParOf" srcId="{2556A384-3E95-4473-8926-AF9657740494}" destId="{711B8C7F-C020-4390-966E-F2A282F16570}" srcOrd="0" destOrd="0" presId="urn:microsoft.com/office/officeart/2005/8/layout/cycle3"/>
    <dgm:cxn modelId="{AB8A5593-A5E8-4543-B678-19B06D14E91B}" type="presParOf" srcId="{711B8C7F-C020-4390-966E-F2A282F16570}" destId="{04140EB3-342B-4B03-A8A2-929788C6A6DA}" srcOrd="0" destOrd="0" presId="urn:microsoft.com/office/officeart/2005/8/layout/cycle3"/>
    <dgm:cxn modelId="{5EE1A786-2E16-44DA-B59E-D1DD0C4B0A74}" type="presParOf" srcId="{711B8C7F-C020-4390-966E-F2A282F16570}" destId="{428053FD-3308-4C84-8448-A91E2B54CE3F}" srcOrd="1" destOrd="0" presId="urn:microsoft.com/office/officeart/2005/8/layout/cycle3"/>
    <dgm:cxn modelId="{E615F884-B173-40C9-BB0D-4DBE6D5903E2}" type="presParOf" srcId="{711B8C7F-C020-4390-966E-F2A282F16570}" destId="{2F5A1C02-4026-4A3A-BB26-70C544CECB2D}" srcOrd="2" destOrd="0" presId="urn:microsoft.com/office/officeart/2005/8/layout/cycle3"/>
    <dgm:cxn modelId="{08FDBFDD-4D55-41A4-9B58-73087E8C872A}" type="presParOf" srcId="{711B8C7F-C020-4390-966E-F2A282F16570}" destId="{28A7FA70-A2AB-406F-9E8F-A17ED61AE6BF}" srcOrd="3" destOrd="0" presId="urn:microsoft.com/office/officeart/2005/8/layout/cycle3"/>
    <dgm:cxn modelId="{CD50856A-1D84-480D-8930-3464EFD2EE1E}" type="presParOf" srcId="{711B8C7F-C020-4390-966E-F2A282F16570}" destId="{24C3335F-AFDC-4B53-8A6C-A97FF225EEAC}" srcOrd="4" destOrd="0" presId="urn:microsoft.com/office/officeart/2005/8/layout/cycle3"/>
    <dgm:cxn modelId="{D97F7BF2-BF6B-4183-ABF2-4640E27124CB}" type="presParOf" srcId="{711B8C7F-C020-4390-966E-F2A282F16570}" destId="{1A461A6A-BE4D-4CEE-8A72-42B874FA0403}" srcOrd="5" destOrd="0" presId="urn:microsoft.com/office/officeart/2005/8/layout/cycle3"/>
    <dgm:cxn modelId="{35363E43-1510-4FEB-BFB4-02952AA5D804}" type="presParOf" srcId="{711B8C7F-C020-4390-966E-F2A282F16570}" destId="{36A0F960-B9B0-4AD3-A9B7-EE31233526E1}" srcOrd="6" destOrd="0" presId="urn:microsoft.com/office/officeart/2005/8/layout/cycle3"/>
    <dgm:cxn modelId="{3D1958BA-6119-46EC-BF1E-A87D2BACC2DC}" type="presParOf" srcId="{711B8C7F-C020-4390-966E-F2A282F16570}" destId="{FE9B5E81-9524-43DF-847D-45894E4EDBFD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93C17-5771-44AC-B9A5-454BC4230A3B}">
      <dsp:nvSpPr>
        <dsp:cNvPr id="0" name=""/>
        <dsp:cNvSpPr/>
      </dsp:nvSpPr>
      <dsp:spPr>
        <a:xfrm>
          <a:off x="3670502" y="2128687"/>
          <a:ext cx="2443682" cy="914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049"/>
              </a:lnTo>
              <a:lnTo>
                <a:pt x="2443682" y="544049"/>
              </a:lnTo>
              <a:lnTo>
                <a:pt x="2443682" y="91457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11DF6A-2C5A-4598-8F18-4D5ADC972D01}">
      <dsp:nvSpPr>
        <dsp:cNvPr id="0" name=""/>
        <dsp:cNvSpPr/>
      </dsp:nvSpPr>
      <dsp:spPr>
        <a:xfrm>
          <a:off x="1533524" y="2128687"/>
          <a:ext cx="2136977" cy="917501"/>
        </a:xfrm>
        <a:custGeom>
          <a:avLst/>
          <a:gdLst/>
          <a:ahLst/>
          <a:cxnLst/>
          <a:rect l="0" t="0" r="0" b="0"/>
          <a:pathLst>
            <a:path>
              <a:moveTo>
                <a:pt x="2136977" y="0"/>
              </a:moveTo>
              <a:lnTo>
                <a:pt x="2136977" y="546971"/>
              </a:lnTo>
              <a:lnTo>
                <a:pt x="0" y="546971"/>
              </a:lnTo>
              <a:lnTo>
                <a:pt x="0" y="9175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4F8F7-1B73-48EB-9121-F9498E9F0C5A}">
      <dsp:nvSpPr>
        <dsp:cNvPr id="0" name=""/>
        <dsp:cNvSpPr/>
      </dsp:nvSpPr>
      <dsp:spPr>
        <a:xfrm>
          <a:off x="2136977" y="540705"/>
          <a:ext cx="3067049" cy="158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224082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Informações Estratégicas</a:t>
          </a:r>
          <a:endParaRPr lang="pt-BR" sz="2500" kern="1200" dirty="0"/>
        </a:p>
      </dsp:txBody>
      <dsp:txXfrm>
        <a:off x="2136977" y="540705"/>
        <a:ext cx="3067049" cy="1587982"/>
      </dsp:txXfrm>
    </dsp:sp>
    <dsp:sp modelId="{84902012-5BD1-4F2E-97D4-0F3457A8008A}">
      <dsp:nvSpPr>
        <dsp:cNvPr id="0" name=""/>
        <dsp:cNvSpPr/>
      </dsp:nvSpPr>
      <dsp:spPr>
        <a:xfrm>
          <a:off x="2302106" y="1775802"/>
          <a:ext cx="2760344" cy="5293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22860" rIns="9144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/>
            <a:t>DIE</a:t>
          </a:r>
          <a:endParaRPr lang="pt-BR" sz="3600" kern="1200" dirty="0"/>
        </a:p>
      </dsp:txBody>
      <dsp:txXfrm>
        <a:off x="2302106" y="1775802"/>
        <a:ext cx="2760344" cy="529327"/>
      </dsp:txXfrm>
    </dsp:sp>
    <dsp:sp modelId="{74BF6772-7BDB-4B2D-A05A-3D860520D9E0}">
      <dsp:nvSpPr>
        <dsp:cNvPr id="0" name=""/>
        <dsp:cNvSpPr/>
      </dsp:nvSpPr>
      <dsp:spPr>
        <a:xfrm>
          <a:off x="0" y="3046188"/>
          <a:ext cx="3067049" cy="158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224082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Pesquisa, estudo, análise de dados e monitoramento de gastos públicos</a:t>
          </a:r>
          <a:endParaRPr lang="pt-BR" sz="2500" kern="1200" dirty="0"/>
        </a:p>
      </dsp:txBody>
      <dsp:txXfrm>
        <a:off x="0" y="3046188"/>
        <a:ext cx="3067049" cy="1587982"/>
      </dsp:txXfrm>
    </dsp:sp>
    <dsp:sp modelId="{E90FCDFD-07AC-4261-A2B3-ED38597AF32E}">
      <dsp:nvSpPr>
        <dsp:cNvPr id="0" name=""/>
        <dsp:cNvSpPr/>
      </dsp:nvSpPr>
      <dsp:spPr>
        <a:xfrm>
          <a:off x="108422" y="4455784"/>
          <a:ext cx="2760344" cy="5293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22860" rIns="9144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smtClean="0"/>
            <a:t>ODP</a:t>
          </a:r>
          <a:endParaRPr lang="pt-BR" sz="3600" kern="1200" dirty="0"/>
        </a:p>
      </dsp:txBody>
      <dsp:txXfrm>
        <a:off x="108422" y="4455784"/>
        <a:ext cx="2760344" cy="529327"/>
      </dsp:txXfrm>
    </dsp:sp>
    <dsp:sp modelId="{5F0D7EB3-F283-4EB5-8536-837E3374AD95}">
      <dsp:nvSpPr>
        <dsp:cNvPr id="0" name=""/>
        <dsp:cNvSpPr/>
      </dsp:nvSpPr>
      <dsp:spPr>
        <a:xfrm>
          <a:off x="4580659" y="3043266"/>
          <a:ext cx="3067049" cy="158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224082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Investigações e operações de inteligência</a:t>
          </a:r>
          <a:endParaRPr lang="pt-BR" sz="2500" kern="1200" dirty="0"/>
        </a:p>
      </dsp:txBody>
      <dsp:txXfrm>
        <a:off x="4580659" y="3043266"/>
        <a:ext cx="3067049" cy="1587982"/>
      </dsp:txXfrm>
    </dsp:sp>
    <dsp:sp modelId="{ABAD8040-24B0-4C90-B558-A6DBE60981B8}">
      <dsp:nvSpPr>
        <dsp:cNvPr id="0" name=""/>
        <dsp:cNvSpPr/>
      </dsp:nvSpPr>
      <dsp:spPr>
        <a:xfrm>
          <a:off x="4679713" y="4383774"/>
          <a:ext cx="2760344" cy="5293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22860" rIns="9144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/>
            <a:t>CGIE</a:t>
          </a:r>
          <a:endParaRPr lang="pt-BR" sz="3600" kern="1200" dirty="0"/>
        </a:p>
      </dsp:txBody>
      <dsp:txXfrm>
        <a:off x="4679713" y="4383774"/>
        <a:ext cx="2760344" cy="529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053FD-3308-4C84-8448-A91E2B54CE3F}">
      <dsp:nvSpPr>
        <dsp:cNvPr id="0" name=""/>
        <dsp:cNvSpPr/>
      </dsp:nvSpPr>
      <dsp:spPr>
        <a:xfrm>
          <a:off x="1331979" y="-39316"/>
          <a:ext cx="5892653" cy="5892653"/>
        </a:xfrm>
        <a:prstGeom prst="circularArrow">
          <a:avLst>
            <a:gd name="adj1" fmla="val 5544"/>
            <a:gd name="adj2" fmla="val 330680"/>
            <a:gd name="adj3" fmla="val 14500018"/>
            <a:gd name="adj4" fmla="val 1695924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40EB3-342B-4B03-A8A2-929788C6A6DA}">
      <dsp:nvSpPr>
        <dsp:cNvPr id="0" name=""/>
        <dsp:cNvSpPr/>
      </dsp:nvSpPr>
      <dsp:spPr>
        <a:xfrm>
          <a:off x="3350782" y="9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Tema</a:t>
          </a:r>
          <a:endParaRPr lang="pt-BR" sz="1900" kern="1200" dirty="0"/>
        </a:p>
      </dsp:txBody>
      <dsp:txXfrm>
        <a:off x="3396060" y="45287"/>
        <a:ext cx="1764490" cy="836967"/>
      </dsp:txXfrm>
    </dsp:sp>
    <dsp:sp modelId="{2F5A1C02-4026-4A3A-BB26-70C544CECB2D}">
      <dsp:nvSpPr>
        <dsp:cNvPr id="0" name=""/>
        <dsp:cNvSpPr/>
      </dsp:nvSpPr>
      <dsp:spPr>
        <a:xfrm>
          <a:off x="5315414" y="946126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Especialistas</a:t>
          </a:r>
          <a:endParaRPr lang="pt-BR" sz="1900" kern="1200" dirty="0"/>
        </a:p>
      </dsp:txBody>
      <dsp:txXfrm>
        <a:off x="5360692" y="991404"/>
        <a:ext cx="1764490" cy="836967"/>
      </dsp:txXfrm>
    </dsp:sp>
    <dsp:sp modelId="{28A7FA70-A2AB-406F-9E8F-A17ED61AE6BF}">
      <dsp:nvSpPr>
        <dsp:cNvPr id="0" name=""/>
        <dsp:cNvSpPr/>
      </dsp:nvSpPr>
      <dsp:spPr>
        <a:xfrm>
          <a:off x="5800638" y="3072031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Base de </a:t>
          </a:r>
          <a:r>
            <a:rPr lang="en-US" sz="1900" kern="1200" dirty="0" err="1" smtClean="0"/>
            <a:t>conhecimento</a:t>
          </a:r>
          <a:endParaRPr lang="pt-BR" sz="1900" kern="1200" dirty="0"/>
        </a:p>
      </dsp:txBody>
      <dsp:txXfrm>
        <a:off x="5845916" y="3117309"/>
        <a:ext cx="1764490" cy="836967"/>
      </dsp:txXfrm>
    </dsp:sp>
    <dsp:sp modelId="{24C3335F-AFDC-4B53-8A6C-A97FF225EEAC}">
      <dsp:nvSpPr>
        <dsp:cNvPr id="0" name=""/>
        <dsp:cNvSpPr/>
      </dsp:nvSpPr>
      <dsp:spPr>
        <a:xfrm>
          <a:off x="4441071" y="4776875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Bases de dados</a:t>
          </a:r>
          <a:endParaRPr lang="pt-BR" sz="1900" kern="1200" dirty="0"/>
        </a:p>
      </dsp:txBody>
      <dsp:txXfrm>
        <a:off x="4486349" y="4822153"/>
        <a:ext cx="1764490" cy="836967"/>
      </dsp:txXfrm>
    </dsp:sp>
    <dsp:sp modelId="{1A461A6A-BE4D-4CEE-8A72-42B874FA0403}">
      <dsp:nvSpPr>
        <dsp:cNvPr id="0" name=""/>
        <dsp:cNvSpPr/>
      </dsp:nvSpPr>
      <dsp:spPr>
        <a:xfrm>
          <a:off x="2260494" y="4776875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Correlação</a:t>
          </a:r>
          <a:r>
            <a:rPr lang="en-US" sz="1900" kern="1200" dirty="0" smtClean="0"/>
            <a:t> de dados</a:t>
          </a:r>
          <a:endParaRPr lang="pt-BR" sz="1900" kern="1200" dirty="0"/>
        </a:p>
      </dsp:txBody>
      <dsp:txXfrm>
        <a:off x="2305772" y="4822153"/>
        <a:ext cx="1764490" cy="836967"/>
      </dsp:txXfrm>
    </dsp:sp>
    <dsp:sp modelId="{36A0F960-B9B0-4AD3-A9B7-EE31233526E1}">
      <dsp:nvSpPr>
        <dsp:cNvPr id="0" name=""/>
        <dsp:cNvSpPr/>
      </dsp:nvSpPr>
      <dsp:spPr>
        <a:xfrm>
          <a:off x="900926" y="3072031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Análises</a:t>
          </a:r>
          <a:endParaRPr lang="pt-BR" sz="1900" kern="1200" dirty="0"/>
        </a:p>
      </dsp:txBody>
      <dsp:txXfrm>
        <a:off x="946204" y="3117309"/>
        <a:ext cx="1764490" cy="836967"/>
      </dsp:txXfrm>
    </dsp:sp>
    <dsp:sp modelId="{FE9B5E81-9524-43DF-847D-45894E4EDBFD}">
      <dsp:nvSpPr>
        <dsp:cNvPr id="0" name=""/>
        <dsp:cNvSpPr/>
      </dsp:nvSpPr>
      <dsp:spPr>
        <a:xfrm>
          <a:off x="1386150" y="946126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Monitoramento</a:t>
          </a:r>
          <a:endParaRPr lang="pt-BR" sz="1900" kern="1200" dirty="0"/>
        </a:p>
      </dsp:txBody>
      <dsp:txXfrm>
        <a:off x="1431428" y="991404"/>
        <a:ext cx="1764490" cy="8369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053FD-3308-4C84-8448-A91E2B54CE3F}">
      <dsp:nvSpPr>
        <dsp:cNvPr id="0" name=""/>
        <dsp:cNvSpPr/>
      </dsp:nvSpPr>
      <dsp:spPr>
        <a:xfrm>
          <a:off x="1331979" y="-39316"/>
          <a:ext cx="5892653" cy="5892653"/>
        </a:xfrm>
        <a:prstGeom prst="circularArrow">
          <a:avLst>
            <a:gd name="adj1" fmla="val 5544"/>
            <a:gd name="adj2" fmla="val 330680"/>
            <a:gd name="adj3" fmla="val 14500018"/>
            <a:gd name="adj4" fmla="val 1695924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40EB3-342B-4B03-A8A2-929788C6A6DA}">
      <dsp:nvSpPr>
        <dsp:cNvPr id="0" name=""/>
        <dsp:cNvSpPr/>
      </dsp:nvSpPr>
      <dsp:spPr>
        <a:xfrm>
          <a:off x="3350782" y="9"/>
          <a:ext cx="1855046" cy="92752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Tema</a:t>
          </a:r>
          <a:endParaRPr lang="pt-BR" sz="1900" kern="1200" dirty="0"/>
        </a:p>
      </dsp:txBody>
      <dsp:txXfrm>
        <a:off x="3396060" y="45287"/>
        <a:ext cx="1764490" cy="836967"/>
      </dsp:txXfrm>
    </dsp:sp>
    <dsp:sp modelId="{2F5A1C02-4026-4A3A-BB26-70C544CECB2D}">
      <dsp:nvSpPr>
        <dsp:cNvPr id="0" name=""/>
        <dsp:cNvSpPr/>
      </dsp:nvSpPr>
      <dsp:spPr>
        <a:xfrm>
          <a:off x="5315414" y="946126"/>
          <a:ext cx="1855046" cy="92752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Especialistas</a:t>
          </a:r>
          <a:endParaRPr lang="pt-BR" sz="1900" kern="1200" dirty="0"/>
        </a:p>
      </dsp:txBody>
      <dsp:txXfrm>
        <a:off x="5360692" y="991404"/>
        <a:ext cx="1764490" cy="836967"/>
      </dsp:txXfrm>
    </dsp:sp>
    <dsp:sp modelId="{28A7FA70-A2AB-406F-9E8F-A17ED61AE6BF}">
      <dsp:nvSpPr>
        <dsp:cNvPr id="0" name=""/>
        <dsp:cNvSpPr/>
      </dsp:nvSpPr>
      <dsp:spPr>
        <a:xfrm>
          <a:off x="5800638" y="3072031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Base de </a:t>
          </a:r>
          <a:r>
            <a:rPr lang="en-US" sz="1900" kern="1200" dirty="0" err="1" smtClean="0"/>
            <a:t>Conhecimento</a:t>
          </a:r>
          <a:endParaRPr lang="pt-BR" sz="1900" kern="1200" dirty="0"/>
        </a:p>
      </dsp:txBody>
      <dsp:txXfrm>
        <a:off x="5845916" y="3117309"/>
        <a:ext cx="1764490" cy="836967"/>
      </dsp:txXfrm>
    </dsp:sp>
    <dsp:sp modelId="{24C3335F-AFDC-4B53-8A6C-A97FF225EEAC}">
      <dsp:nvSpPr>
        <dsp:cNvPr id="0" name=""/>
        <dsp:cNvSpPr/>
      </dsp:nvSpPr>
      <dsp:spPr>
        <a:xfrm>
          <a:off x="4441071" y="4776875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Bases de dados</a:t>
          </a:r>
          <a:endParaRPr lang="pt-BR" sz="1900" kern="1200" dirty="0"/>
        </a:p>
      </dsp:txBody>
      <dsp:txXfrm>
        <a:off x="4486349" y="4822153"/>
        <a:ext cx="1764490" cy="836967"/>
      </dsp:txXfrm>
    </dsp:sp>
    <dsp:sp modelId="{1A461A6A-BE4D-4CEE-8A72-42B874FA0403}">
      <dsp:nvSpPr>
        <dsp:cNvPr id="0" name=""/>
        <dsp:cNvSpPr/>
      </dsp:nvSpPr>
      <dsp:spPr>
        <a:xfrm>
          <a:off x="2260494" y="4776875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Correlação</a:t>
          </a:r>
          <a:r>
            <a:rPr lang="en-US" sz="1900" kern="1200" dirty="0" smtClean="0"/>
            <a:t> de dados</a:t>
          </a:r>
          <a:endParaRPr lang="pt-BR" sz="1900" kern="1200" dirty="0"/>
        </a:p>
      </dsp:txBody>
      <dsp:txXfrm>
        <a:off x="2305772" y="4822153"/>
        <a:ext cx="1764490" cy="836967"/>
      </dsp:txXfrm>
    </dsp:sp>
    <dsp:sp modelId="{36A0F960-B9B0-4AD3-A9B7-EE31233526E1}">
      <dsp:nvSpPr>
        <dsp:cNvPr id="0" name=""/>
        <dsp:cNvSpPr/>
      </dsp:nvSpPr>
      <dsp:spPr>
        <a:xfrm>
          <a:off x="900926" y="3072031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Análises</a:t>
          </a:r>
          <a:endParaRPr lang="pt-BR" sz="1900" kern="1200" dirty="0"/>
        </a:p>
      </dsp:txBody>
      <dsp:txXfrm>
        <a:off x="946204" y="3117309"/>
        <a:ext cx="1764490" cy="836967"/>
      </dsp:txXfrm>
    </dsp:sp>
    <dsp:sp modelId="{FE9B5E81-9524-43DF-847D-45894E4EDBFD}">
      <dsp:nvSpPr>
        <dsp:cNvPr id="0" name=""/>
        <dsp:cNvSpPr/>
      </dsp:nvSpPr>
      <dsp:spPr>
        <a:xfrm>
          <a:off x="1386150" y="946126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Monitoramento</a:t>
          </a:r>
          <a:endParaRPr lang="pt-BR" sz="1900" kern="1200" dirty="0"/>
        </a:p>
      </dsp:txBody>
      <dsp:txXfrm>
        <a:off x="1431428" y="991404"/>
        <a:ext cx="1764490" cy="8369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053FD-3308-4C84-8448-A91E2B54CE3F}">
      <dsp:nvSpPr>
        <dsp:cNvPr id="0" name=""/>
        <dsp:cNvSpPr/>
      </dsp:nvSpPr>
      <dsp:spPr>
        <a:xfrm>
          <a:off x="1331979" y="-39316"/>
          <a:ext cx="5892653" cy="5892653"/>
        </a:xfrm>
        <a:prstGeom prst="circularArrow">
          <a:avLst>
            <a:gd name="adj1" fmla="val 5544"/>
            <a:gd name="adj2" fmla="val 330680"/>
            <a:gd name="adj3" fmla="val 14500018"/>
            <a:gd name="adj4" fmla="val 1695924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40EB3-342B-4B03-A8A2-929788C6A6DA}">
      <dsp:nvSpPr>
        <dsp:cNvPr id="0" name=""/>
        <dsp:cNvSpPr/>
      </dsp:nvSpPr>
      <dsp:spPr>
        <a:xfrm>
          <a:off x="3350782" y="9"/>
          <a:ext cx="1855046" cy="92752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Tema</a:t>
          </a:r>
          <a:endParaRPr lang="pt-BR" sz="1900" kern="1200" dirty="0"/>
        </a:p>
      </dsp:txBody>
      <dsp:txXfrm>
        <a:off x="3396060" y="45287"/>
        <a:ext cx="1764490" cy="836967"/>
      </dsp:txXfrm>
    </dsp:sp>
    <dsp:sp modelId="{2F5A1C02-4026-4A3A-BB26-70C544CECB2D}">
      <dsp:nvSpPr>
        <dsp:cNvPr id="0" name=""/>
        <dsp:cNvSpPr/>
      </dsp:nvSpPr>
      <dsp:spPr>
        <a:xfrm>
          <a:off x="5315414" y="946126"/>
          <a:ext cx="1855046" cy="92752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Especialistas</a:t>
          </a:r>
          <a:endParaRPr lang="pt-BR" sz="1900" kern="1200" dirty="0"/>
        </a:p>
      </dsp:txBody>
      <dsp:txXfrm>
        <a:off x="5360692" y="991404"/>
        <a:ext cx="1764490" cy="836967"/>
      </dsp:txXfrm>
    </dsp:sp>
    <dsp:sp modelId="{28A7FA70-A2AB-406F-9E8F-A17ED61AE6BF}">
      <dsp:nvSpPr>
        <dsp:cNvPr id="0" name=""/>
        <dsp:cNvSpPr/>
      </dsp:nvSpPr>
      <dsp:spPr>
        <a:xfrm>
          <a:off x="5800638" y="3072031"/>
          <a:ext cx="1855046" cy="927523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Base de </a:t>
          </a:r>
          <a:r>
            <a:rPr lang="en-US" sz="1900" kern="1200" dirty="0" err="1" smtClean="0"/>
            <a:t>Conhecimento</a:t>
          </a:r>
          <a:endParaRPr lang="pt-BR" sz="1900" kern="1200" dirty="0"/>
        </a:p>
      </dsp:txBody>
      <dsp:txXfrm>
        <a:off x="5845916" y="3117309"/>
        <a:ext cx="1764490" cy="836967"/>
      </dsp:txXfrm>
    </dsp:sp>
    <dsp:sp modelId="{24C3335F-AFDC-4B53-8A6C-A97FF225EEAC}">
      <dsp:nvSpPr>
        <dsp:cNvPr id="0" name=""/>
        <dsp:cNvSpPr/>
      </dsp:nvSpPr>
      <dsp:spPr>
        <a:xfrm>
          <a:off x="4441071" y="4776875"/>
          <a:ext cx="1855046" cy="927523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Bases de dados</a:t>
          </a:r>
          <a:endParaRPr lang="pt-BR" sz="1900" kern="1200" dirty="0"/>
        </a:p>
      </dsp:txBody>
      <dsp:txXfrm>
        <a:off x="4486349" y="4822153"/>
        <a:ext cx="1764490" cy="836967"/>
      </dsp:txXfrm>
    </dsp:sp>
    <dsp:sp modelId="{1A461A6A-BE4D-4CEE-8A72-42B874FA0403}">
      <dsp:nvSpPr>
        <dsp:cNvPr id="0" name=""/>
        <dsp:cNvSpPr/>
      </dsp:nvSpPr>
      <dsp:spPr>
        <a:xfrm>
          <a:off x="2260494" y="4776875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Correlação</a:t>
          </a:r>
          <a:r>
            <a:rPr lang="en-US" sz="1900" kern="1200" dirty="0" smtClean="0"/>
            <a:t> de dados</a:t>
          </a:r>
          <a:endParaRPr lang="pt-BR" sz="1900" kern="1200" dirty="0"/>
        </a:p>
      </dsp:txBody>
      <dsp:txXfrm>
        <a:off x="2305772" y="4822153"/>
        <a:ext cx="1764490" cy="836967"/>
      </dsp:txXfrm>
    </dsp:sp>
    <dsp:sp modelId="{36A0F960-B9B0-4AD3-A9B7-EE31233526E1}">
      <dsp:nvSpPr>
        <dsp:cNvPr id="0" name=""/>
        <dsp:cNvSpPr/>
      </dsp:nvSpPr>
      <dsp:spPr>
        <a:xfrm>
          <a:off x="900926" y="3072031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Análise</a:t>
          </a:r>
          <a:endParaRPr lang="pt-BR" sz="1900" kern="1200" dirty="0"/>
        </a:p>
      </dsp:txBody>
      <dsp:txXfrm>
        <a:off x="946204" y="3117309"/>
        <a:ext cx="1764490" cy="836967"/>
      </dsp:txXfrm>
    </dsp:sp>
    <dsp:sp modelId="{FE9B5E81-9524-43DF-847D-45894E4EDBFD}">
      <dsp:nvSpPr>
        <dsp:cNvPr id="0" name=""/>
        <dsp:cNvSpPr/>
      </dsp:nvSpPr>
      <dsp:spPr>
        <a:xfrm>
          <a:off x="1386150" y="946126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Monitoramento</a:t>
          </a:r>
          <a:endParaRPr lang="pt-BR" sz="1900" kern="1200" dirty="0"/>
        </a:p>
      </dsp:txBody>
      <dsp:txXfrm>
        <a:off x="1431428" y="991404"/>
        <a:ext cx="1764490" cy="8369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053FD-3308-4C84-8448-A91E2B54CE3F}">
      <dsp:nvSpPr>
        <dsp:cNvPr id="0" name=""/>
        <dsp:cNvSpPr/>
      </dsp:nvSpPr>
      <dsp:spPr>
        <a:xfrm>
          <a:off x="1331979" y="-39316"/>
          <a:ext cx="5892653" cy="5892653"/>
        </a:xfrm>
        <a:prstGeom prst="circularArrow">
          <a:avLst>
            <a:gd name="adj1" fmla="val 5544"/>
            <a:gd name="adj2" fmla="val 330680"/>
            <a:gd name="adj3" fmla="val 14500018"/>
            <a:gd name="adj4" fmla="val 1695924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40EB3-342B-4B03-A8A2-929788C6A6DA}">
      <dsp:nvSpPr>
        <dsp:cNvPr id="0" name=""/>
        <dsp:cNvSpPr/>
      </dsp:nvSpPr>
      <dsp:spPr>
        <a:xfrm>
          <a:off x="3350782" y="9"/>
          <a:ext cx="1855046" cy="92752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Tema</a:t>
          </a:r>
          <a:endParaRPr lang="pt-BR" sz="1900" kern="1200" dirty="0"/>
        </a:p>
      </dsp:txBody>
      <dsp:txXfrm>
        <a:off x="3396060" y="45287"/>
        <a:ext cx="1764490" cy="836967"/>
      </dsp:txXfrm>
    </dsp:sp>
    <dsp:sp modelId="{2F5A1C02-4026-4A3A-BB26-70C544CECB2D}">
      <dsp:nvSpPr>
        <dsp:cNvPr id="0" name=""/>
        <dsp:cNvSpPr/>
      </dsp:nvSpPr>
      <dsp:spPr>
        <a:xfrm>
          <a:off x="5315414" y="946126"/>
          <a:ext cx="1855046" cy="927523"/>
        </a:xfrm>
        <a:prstGeom prst="roundRect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Especialistas</a:t>
          </a:r>
          <a:endParaRPr lang="pt-BR" sz="1900" kern="1200" dirty="0"/>
        </a:p>
      </dsp:txBody>
      <dsp:txXfrm>
        <a:off x="5360692" y="991404"/>
        <a:ext cx="1764490" cy="836967"/>
      </dsp:txXfrm>
    </dsp:sp>
    <dsp:sp modelId="{28A7FA70-A2AB-406F-9E8F-A17ED61AE6BF}">
      <dsp:nvSpPr>
        <dsp:cNvPr id="0" name=""/>
        <dsp:cNvSpPr/>
      </dsp:nvSpPr>
      <dsp:spPr>
        <a:xfrm>
          <a:off x="5800638" y="3072031"/>
          <a:ext cx="1855046" cy="927523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Base de </a:t>
          </a:r>
          <a:r>
            <a:rPr lang="en-US" sz="1900" kern="1200" dirty="0" err="1" smtClean="0"/>
            <a:t>Conocimiento</a:t>
          </a:r>
          <a:endParaRPr lang="pt-BR" sz="1900" kern="1200" dirty="0"/>
        </a:p>
      </dsp:txBody>
      <dsp:txXfrm>
        <a:off x="5845916" y="3117309"/>
        <a:ext cx="1764490" cy="836967"/>
      </dsp:txXfrm>
    </dsp:sp>
    <dsp:sp modelId="{24C3335F-AFDC-4B53-8A6C-A97FF225EEAC}">
      <dsp:nvSpPr>
        <dsp:cNvPr id="0" name=""/>
        <dsp:cNvSpPr/>
      </dsp:nvSpPr>
      <dsp:spPr>
        <a:xfrm>
          <a:off x="4441071" y="4776875"/>
          <a:ext cx="1855046" cy="927523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Bases de </a:t>
          </a:r>
          <a:r>
            <a:rPr lang="en-US" sz="1900" kern="1200" dirty="0" err="1" smtClean="0"/>
            <a:t>datos</a:t>
          </a:r>
          <a:endParaRPr lang="pt-BR" sz="1900" kern="1200" dirty="0"/>
        </a:p>
      </dsp:txBody>
      <dsp:txXfrm>
        <a:off x="4486349" y="4822153"/>
        <a:ext cx="1764490" cy="836967"/>
      </dsp:txXfrm>
    </dsp:sp>
    <dsp:sp modelId="{1A461A6A-BE4D-4CEE-8A72-42B874FA0403}">
      <dsp:nvSpPr>
        <dsp:cNvPr id="0" name=""/>
        <dsp:cNvSpPr/>
      </dsp:nvSpPr>
      <dsp:spPr>
        <a:xfrm>
          <a:off x="2260494" y="4776875"/>
          <a:ext cx="1855046" cy="927523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Correlación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datos</a:t>
          </a:r>
          <a:endParaRPr lang="pt-BR" sz="1900" kern="1200" dirty="0"/>
        </a:p>
      </dsp:txBody>
      <dsp:txXfrm>
        <a:off x="2305772" y="4822153"/>
        <a:ext cx="1764490" cy="836967"/>
      </dsp:txXfrm>
    </dsp:sp>
    <dsp:sp modelId="{36A0F960-B9B0-4AD3-A9B7-EE31233526E1}">
      <dsp:nvSpPr>
        <dsp:cNvPr id="0" name=""/>
        <dsp:cNvSpPr/>
      </dsp:nvSpPr>
      <dsp:spPr>
        <a:xfrm>
          <a:off x="900926" y="3072031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Análises</a:t>
          </a:r>
          <a:endParaRPr lang="pt-BR" sz="1900" kern="1200" dirty="0"/>
        </a:p>
      </dsp:txBody>
      <dsp:txXfrm>
        <a:off x="946204" y="3117309"/>
        <a:ext cx="1764490" cy="836967"/>
      </dsp:txXfrm>
    </dsp:sp>
    <dsp:sp modelId="{FE9B5E81-9524-43DF-847D-45894E4EDBFD}">
      <dsp:nvSpPr>
        <dsp:cNvPr id="0" name=""/>
        <dsp:cNvSpPr/>
      </dsp:nvSpPr>
      <dsp:spPr>
        <a:xfrm>
          <a:off x="1386150" y="946126"/>
          <a:ext cx="1855046" cy="9275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Monitoramento</a:t>
          </a:r>
          <a:endParaRPr lang="pt-BR" sz="1900" kern="1200" dirty="0"/>
        </a:p>
      </dsp:txBody>
      <dsp:txXfrm>
        <a:off x="1431428" y="991404"/>
        <a:ext cx="1764490" cy="836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B4E30A-FDD6-4836-8F30-B95FA59DD7B4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F188D7E-2A63-4B17-A2D1-AF0085B378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124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3AB2F1-93BC-4000-9E7A-40766203989D}" type="slidenum">
              <a:rPr lang="pt-BR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>
              <a:solidFill>
                <a:srgbClr val="000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2140785" y="685387"/>
            <a:ext cx="258580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437" tIns="46218" rIns="92437" bIns="46218" anchor="ctr"/>
          <a:lstStyle>
            <a:lvl1pPr defTabSz="454025" eaLnBrk="0" hangingPunct="0"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defTabSz="454025" eaLnBrk="0" hangingPunct="0"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defTabSz="454025" eaLnBrk="0" hangingPunct="0"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defTabSz="454025" eaLnBrk="0" hangingPunct="0"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defTabSz="454025" eaLnBrk="0" hangingPunct="0"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/>
          </p:nvPr>
        </p:nvSpPr>
        <p:spPr>
          <a:xfrm>
            <a:off x="687440" y="4346301"/>
            <a:ext cx="5467896" cy="4083326"/>
          </a:xfrm>
          <a:noFill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144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3C1B64-2F20-43CB-AF14-ABBFDF843DA6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349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0D8419-5B89-40C4-9C3D-21DAFF819A2A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553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7A325C-C458-4B1D-9065-545DEFDF82C4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758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392A5F-2453-4287-8A76-9ADDA7B7FC84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16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C45428-F469-4D6A-82FE-9D2C5E7C5A9B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78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357975-BE0B-4084-84A8-BC22DF9D7FF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987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E3C95F-C4C1-4465-B31E-C3353C0A9C32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19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08E0C1-9E11-4773-877E-65544CF69450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39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F00477-2C1A-428A-A1C0-F003010F68EB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60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6DDE2-4663-4C08-9D95-4F2B89E3CF05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80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B4699-CA20-4D6B-BB03-1FD2ECC4B168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9177BD6-2CF7-4D02-A551-7EB226E4DCDF}" type="slidenum">
              <a:rPr lang="pt-BR" sz="1200">
                <a:ea typeface="ＭＳ Ｐゴシック" pitchFamily="34" charset="-128"/>
              </a:rPr>
              <a:pPr algn="r"/>
              <a:t>36</a:t>
            </a:fld>
            <a:endParaRPr lang="pt-BR" sz="1200">
              <a:ea typeface="ＭＳ Ｐゴシック" pitchFamily="34" charset="-128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625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06DA4-56CE-4B2E-B028-E5796972EB45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83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C3DCF6-0663-49FF-8A91-3B733B823B68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8C1C284D-63C7-4AAD-BCD2-E5F5FC266D38}" type="slidenum">
              <a:rPr lang="pt-BR" altLang="pt-BR" sz="1200"/>
              <a:pPr algn="r" eaLnBrk="1" hangingPunct="1"/>
              <a:t>40</a:t>
            </a:fld>
            <a:endParaRPr lang="pt-BR" altLang="pt-BR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42819205-B133-40AF-B937-AC53F869ED60}" type="slidenum">
              <a:rPr lang="pt-BR" altLang="pt-BR" sz="1200"/>
              <a:pPr algn="r" eaLnBrk="1" hangingPunct="1"/>
              <a:t>41</a:t>
            </a:fld>
            <a:endParaRPr lang="pt-BR" altLang="pt-BR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763F5B55-241D-4FF3-A027-07223805210E}" type="slidenum">
              <a:rPr lang="pt-BR" altLang="pt-BR" sz="1200"/>
              <a:pPr algn="r" eaLnBrk="1" hangingPunct="1"/>
              <a:t>42</a:t>
            </a:fld>
            <a:endParaRPr lang="pt-BR" altLang="pt-BR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9177BD6-2CF7-4D02-A551-7EB226E4DCDF}" type="slidenum">
              <a:rPr lang="pt-BR" sz="1200">
                <a:ea typeface="ＭＳ Ｐゴシック" pitchFamily="34" charset="-128"/>
              </a:rPr>
              <a:pPr algn="r"/>
              <a:t>43</a:t>
            </a:fld>
            <a:endParaRPr lang="pt-BR" sz="1200">
              <a:ea typeface="ＭＳ Ｐゴシック" pitchFamily="34" charset="-128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854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A7A1DB-B4D9-44ED-A209-4BB4E74186D9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1059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676F0F-18AE-47AB-946A-6D7AD81C0B1B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1469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B70162-2FC9-4BD3-9FB3-205F025E2EAD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1673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DBF46C-213B-4F06-A409-CEB5E77B7BA3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917575" y="677863"/>
            <a:ext cx="4975225" cy="34559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ea typeface="ＭＳ Ｐゴシック" pitchFamily="34" charset="-128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896938" y="4357688"/>
            <a:ext cx="5013325" cy="41338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z="2400" smtClean="0">
              <a:latin typeface="Arial" charset="0"/>
              <a:ea typeface="ＭＳ Ｐゴシック" pitchFamily="34" charset="-128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2083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A596D0-4802-4F5F-BE96-14BED18A1D4C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249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7E1855-0D61-41E6-968E-A2401E572A58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290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C482FA-078E-4A1D-B9D6-7F7136687EEE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5976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3107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D167B1-0501-4DDB-9EBF-7D56C94289E3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331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721EA4-14A0-4002-ACEA-B92E19003B97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351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82A88C-1346-47D4-B215-B43D82A5EAC3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372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ED8AAC-73FD-48A0-8D9E-0B7D8F145B13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7E38FB-F569-4CE5-9A00-0750F687EA4C}" type="slidenum">
              <a:rPr lang="pt-BR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pt-BR">
              <a:latin typeface="Arial" charset="0"/>
              <a:cs typeface="Arial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413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8FF38C-D65A-476F-BA31-95D06B11897A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433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33BE6D-1599-4A00-84C2-4C0D2EC268D8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7964C5-EAF9-4FE7-A009-9785A266F9B5}" type="slidenum">
              <a:rPr lang="pt-BR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pt-BR">
              <a:solidFill>
                <a:srgbClr val="000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II</a:t>
            </a:r>
            <a:r>
              <a:rPr lang="pt-BR" baseline="0" dirty="0" smtClean="0"/>
              <a:t> – Exemplos: Diário Oficial da União.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49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** Ao final **</a:t>
            </a:r>
          </a:p>
          <a:p>
            <a:pPr marL="228600" indent="-228600">
              <a:buAutoNum type="arabicPeriod"/>
            </a:pPr>
            <a:r>
              <a:rPr lang="pt-BR" dirty="0" smtClean="0"/>
              <a:t>Ferramenta</a:t>
            </a:r>
            <a:r>
              <a:rPr lang="pt-BR" baseline="0" dirty="0" smtClean="0"/>
              <a:t> elaborada antes mesmo de uma que a casa utiliza, que é o MACROS.</a:t>
            </a:r>
          </a:p>
          <a:p>
            <a:pPr marL="0" indent="0">
              <a:buNone/>
            </a:pPr>
            <a:r>
              <a:rPr lang="pt-BR" baseline="0" dirty="0" smtClean="0"/>
              <a:t>2. O PESQ RELAT encontra-se dentro de uma plataforma construída pela DSI, preparada para futuras expansões, com documentação detalhada.</a:t>
            </a:r>
          </a:p>
          <a:p>
            <a:pPr marL="0" indent="0">
              <a:buNone/>
            </a:pPr>
            <a:r>
              <a:rPr lang="pt-BR" baseline="0" dirty="0" smtClean="0"/>
              <a:t>3. A DSI irá propor uma solução única entre a ferramenta MACROS e o PESQ RELAT do Portal ODP.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4432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Atualização </a:t>
            </a:r>
            <a:r>
              <a:rPr lang="pt-BR" dirty="0" err="1" smtClean="0"/>
              <a:t>Comprasnet</a:t>
            </a:r>
            <a:r>
              <a:rPr lang="pt-BR" dirty="0" smtClean="0"/>
              <a:t>: Trimestral.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    </a:t>
            </a:r>
            <a:r>
              <a:rPr lang="pt-BR" dirty="0" smtClean="0"/>
              <a:t>Atualização CPGF: Mensal.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Estamos</a:t>
            </a:r>
            <a:r>
              <a:rPr lang="pt-BR" baseline="0" dirty="0" smtClean="0"/>
              <a:t> trabalhando em novos temas para colocar no Portal. </a:t>
            </a:r>
            <a:r>
              <a:rPr lang="pt-BR" baseline="0" dirty="0" err="1" smtClean="0"/>
              <a:t>Ex</a:t>
            </a:r>
            <a:r>
              <a:rPr lang="pt-BR" baseline="0" dirty="0" smtClean="0"/>
              <a:t>: SICONV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2. Trilha disponíveis para servidores da CGU (exemplo)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VÍNCULO SOCIETÁRIO ENTRE LICITANTES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FRACIONAMENTO PARA DISPENSAR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DE UM FORNECEDOR "EXCLUSIVO"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VÍNCULO ENTRE LICITANTE E SERVIDOR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0489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7327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9006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615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6336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688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7759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9122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912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9122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9122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DB75-673A-4565-8699-705D1A6AD4E9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912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6C8D0-C8FE-4831-8830-529E6987AA6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ODP_PAREDE_baixa resolução"/>
          <p:cNvPicPr>
            <a:picLocks noChangeAspect="1" noChangeArrowheads="1"/>
          </p:cNvPicPr>
          <p:nvPr userDrawn="1"/>
        </p:nvPicPr>
        <p:blipFill>
          <a:blip r:embed="rId2"/>
          <a:srcRect l="781" t="1817" r="781" b="1131"/>
          <a:stretch>
            <a:fillRect/>
          </a:stretch>
        </p:blipFill>
        <p:spPr bwMode="auto">
          <a:xfrm>
            <a:off x="0" y="1341438"/>
            <a:ext cx="9144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5" y="4724400"/>
            <a:ext cx="5905500" cy="1320800"/>
          </a:xfrm>
        </p:spPr>
        <p:txBody>
          <a:bodyPr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16148A-87BF-44D3-9428-864DE1E6401E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88F64A-8D9A-45FC-80C8-304BEFFB1B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36613"/>
            <a:ext cx="2057400" cy="528955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19800" cy="528955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D890BC-1354-441F-9A18-371511D1E9FA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BCED10-036E-441E-BAB0-C8CA143E3E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4663" y="836613"/>
            <a:ext cx="4402137" cy="868362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C83D5B-FFD0-449F-AE79-8504BB1BB002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1DEACB-0719-4000-8D5F-4810D3C9C4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Click to edit Master subtitle style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22843E-D1B9-451A-898F-72F1A2C757FA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06D627-6D66-4672-A8F9-D0CB95BEF0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39E806-E715-41E2-AF92-CB27EFC61273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CC6AFF-E93C-4E56-9FA9-4E20D21DD88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36613"/>
            <a:ext cx="2057400" cy="528955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19800" cy="52895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B782E6-F089-4467-A7FF-7239E2DF8971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DB0470-913A-42CB-A971-1F4687DBE5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24AF73-AA95-4ED7-AA55-749B20B1412D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846824-994D-419E-9BF6-0ECF61CF30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0A8DD1-810C-45F7-83F3-344F7C8D85EB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41ED9B-9423-42EA-ACAB-06CDCFD74F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A0CEA7-E3DF-4B73-A810-FD946F73E059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3EDB34-A1A8-4EDD-8DD6-E94E19BE65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A24B1A-9A28-4785-A495-311D6391C76A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5B9133-139A-46BA-978F-1812B9CEFF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305B76-F996-45E5-AE48-DF91D8D9B7EA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F409CD-131E-4F00-A887-F2355A3F09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E4B8AC-F3DF-4F87-98B6-DE010288F9B9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050ED4-43E5-4A64-8B2F-DD360B4608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8E4D5C-74FB-4E6A-8E96-68D3DA6EF581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67E036-606B-4F54-985C-00322C00C8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8E3A17-F46C-494E-BDA3-01FF130B542F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19BE58-7FEE-4EF9-AED3-30C563283D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0D43D6-8B20-4248-A842-E897ACADCF5C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8DB94D-D60B-4B1B-9705-6C756FC374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CE2A29-8C7A-4587-B436-9548299AB9CD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78B541-255A-4295-8939-8E65484E5C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36613"/>
            <a:ext cx="2057400" cy="528955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19800" cy="52895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08D83F-9145-4B46-809B-0122F787F2F7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65629A-16BE-4B84-8111-C55DDEF4E7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6001B-D685-4A48-9D58-02313B0555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ODP_PAREDE_baixa resolução"/>
          <p:cNvPicPr>
            <a:picLocks noChangeAspect="1" noChangeArrowheads="1"/>
          </p:cNvPicPr>
          <p:nvPr/>
        </p:nvPicPr>
        <p:blipFill>
          <a:blip r:embed="rId2"/>
          <a:srcRect l="781" t="1817" r="781" b="1131"/>
          <a:stretch>
            <a:fillRect/>
          </a:stretch>
        </p:blipFill>
        <p:spPr bwMode="auto">
          <a:xfrm>
            <a:off x="0" y="1341438"/>
            <a:ext cx="9144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5" y="4724400"/>
            <a:ext cx="5905500" cy="1320800"/>
          </a:xfrm>
        </p:spPr>
        <p:txBody>
          <a:bodyPr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481" y="629336"/>
            <a:ext cx="8226720" cy="114348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6481" y="1784365"/>
            <a:ext cx="8226720" cy="452495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BB6EF-93F9-45E7-B3B0-AF5D22A01B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79A2C4-AD21-48D0-B9B5-2346DB10BD85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8B66CD-6B71-49E5-B4C8-4A88CB31A8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241A8-FEC2-47D9-9AAB-4B841B4A96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BD22F-A488-4A6C-B9CE-4B343EBF40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481" y="629336"/>
            <a:ext cx="8226720" cy="114348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5F2C1-5A22-46C6-B047-33478B043D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86A19-E5E3-432C-97C5-26FC3CB1DC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AE39E-0D36-4A33-B87C-D0D530723A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34592-CFEA-4D86-A2AC-12D6F88F0D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61EC-808F-49C1-A5AA-7C210A0052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6001B-D685-4A48-9D58-02313B0555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019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ODP_PAREDE_baixa resoluçã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5" y="4724400"/>
            <a:ext cx="5905500" cy="1320800"/>
          </a:xfrm>
        </p:spPr>
        <p:txBody>
          <a:bodyPr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325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FE3F41-7494-4B91-9CAD-F707C23BA0A2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DCAA01-8C32-4F18-92D2-D1051A2A54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481" y="629336"/>
            <a:ext cx="8226720" cy="114348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6481" y="1784365"/>
            <a:ext cx="8226720" cy="452495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945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BB6EF-93F9-45E7-B3B0-AF5D22A01B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320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241A8-FEC2-47D9-9AAB-4B841B4A96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078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BD22F-A488-4A6C-B9CE-4B343EBF40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701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481" y="629336"/>
            <a:ext cx="8226720" cy="114348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123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5F2C1-5A22-46C6-B047-33478B043D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-684584" y="777337"/>
            <a:ext cx="9793088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>
            <a:lvl1pPr marL="309563" indent="-309563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73100" indent="-258763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36638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450975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65313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600" dirty="0" smtClean="0"/>
          </a:p>
          <a:p>
            <a:pPr marL="1287463" lvl="2" indent="-457200"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600" dirty="0" smtClean="0">
              <a:solidFill>
                <a:srgbClr val="9F2936"/>
              </a:solidFill>
            </a:endParaRPr>
          </a:p>
          <a:p>
            <a:pPr lvl="2"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GB" sz="2600" dirty="0" smtClean="0"/>
          </a:p>
        </p:txBody>
      </p:sp>
    </p:spTree>
    <p:extLst>
      <p:ext uri="{BB962C8B-B14F-4D97-AF65-F5344CB8AC3E}">
        <p14:creationId xmlns:p14="http://schemas.microsoft.com/office/powerpoint/2010/main" val="1759541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86A19-E5E3-432C-97C5-26FC3CB1DC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325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AE39E-0D36-4A33-B87C-D0D530723A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703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34592-CFEA-4D86-A2AC-12D6F88F0D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803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61EC-808F-49C1-A5AA-7C210A0052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13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46091D-F072-428C-B1E2-8C341B11494E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E783C9-2113-4B0D-9F4D-9E40AC60FE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32B52F-6E7E-44DE-9C57-1B93CEECACC1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10C4B4-29E7-445D-ABF9-0E43BED417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189A4E-C61A-4A70-A1E4-0601AFB0E409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EEDA2B-A76E-45E9-9A0E-F6E95E461B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4FD2D9-0465-4EFF-A616-B19DEDBC1961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5BF000-5818-4EEF-9050-DA8F22D2B3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abeça PP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4663" y="836613"/>
            <a:ext cx="440213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fld id="{DCFE1906-EDBC-4DAD-B274-AFB94FB74671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fld id="{D51C3394-DD99-48AB-A611-62804ED501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07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07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07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ODP_PAREDE_baixa resolução"/>
          <p:cNvPicPr>
            <a:picLocks noChangeAspect="1" noChangeArrowheads="1"/>
          </p:cNvPicPr>
          <p:nvPr/>
        </p:nvPicPr>
        <p:blipFill>
          <a:blip r:embed="rId13"/>
          <a:srcRect l="781" t="1817" r="781" b="1131"/>
          <a:stretch>
            <a:fillRect/>
          </a:stretch>
        </p:blipFill>
        <p:spPr bwMode="auto">
          <a:xfrm>
            <a:off x="0" y="1341438"/>
            <a:ext cx="9144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4663" y="836613"/>
            <a:ext cx="440213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cabeça PP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4663" y="836613"/>
            <a:ext cx="440213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543857-D1F5-4250-8F6C-DE8ECE3429CC}" type="datetime1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ＭＳ Ｐゴシック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1E31D3-9C29-4B8F-B3B1-CC8631D458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  <a:defRPr sz="13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  <a:defRPr sz="13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A23A497-9553-4F0C-BE3F-8DD4EDAC06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70" r:id="rId2"/>
    <p:sldLayoutId id="2147483771" r:id="rId3"/>
    <p:sldLayoutId id="2147483738" r:id="rId4"/>
    <p:sldLayoutId id="2147483739" r:id="rId5"/>
    <p:sldLayoutId id="2147483740" r:id="rId6"/>
    <p:sldLayoutId id="2147483772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iming>
    <p:tnLst>
      <p:par>
        <p:cTn id="1" dur="indefinite" restart="never" nodeType="tmRoot"/>
      </p:par>
    </p:tnLst>
  </p:timing>
  <p:txStyles>
    <p:titleStyle>
      <a:lvl1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280994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695720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110446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525172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09563" indent="-309563" algn="l" defTabSz="406400" rtl="0" fontAlgn="base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100" indent="-258763" algn="l" defTabSz="406400" rtl="0" fontAlgn="base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638" indent="-206375" algn="l" defTabSz="406400" rtl="0" fontAlgn="base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0975" indent="-206375" algn="l" defTabSz="406400" rtl="0" fontAlgn="base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65313" indent="-206375" algn="l" defTabSz="406400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  <a:defRPr sz="13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F9B3882-EBD7-4B17-B0AA-2FFD856D5912}" type="datetimeFigureOut">
              <a:rPr lang="pt-BR"/>
              <a:pPr>
                <a:defRPr/>
              </a:pPr>
              <a:t>02/06/2014</a:t>
            </a:fld>
            <a:endParaRPr 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1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</a:tabLst>
              <a:defRPr sz="130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A23A497-9553-4F0C-BE3F-8DD4EDAC06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82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iming>
    <p:tnLst>
      <p:par>
        <p:cTn id="1" dur="indefinite" restart="never" nodeType="tmRoot"/>
      </p:par>
    </p:tnLst>
  </p:timing>
  <p:txStyles>
    <p:titleStyle>
      <a:lvl1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064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280994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695720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110446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525172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09563" indent="-309563" algn="l" defTabSz="406400" rtl="0" fontAlgn="base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100" indent="-258763" algn="l" defTabSz="406400" rtl="0" fontAlgn="base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638" indent="-206375" algn="l" defTabSz="406400" rtl="0" fontAlgn="base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0975" indent="-206375" algn="l" defTabSz="406400" rtl="0" fontAlgn="base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65313" indent="-206375" algn="l" defTabSz="406400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6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1.wdp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../DEMANDAS/PROJETOS/1-%20Em%20Desenvolvimento/Banco%20de%20Precos/Codigo/final/ficha/Ficha%20002%20-%20Gasolina%20-%20litro%20-%20NACIONAL%20-%202012.pdf" TargetMode="External"/><Relationship Id="rId3" Type="http://schemas.openxmlformats.org/officeDocument/2006/relationships/image" Target="../media/image83.png"/><Relationship Id="rId7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2.png"/><Relationship Id="rId5" Type="http://schemas.openxmlformats.org/officeDocument/2006/relationships/image" Target="../media/image86.png"/><Relationship Id="rId4" Type="http://schemas.microsoft.com/office/2007/relationships/hdphoto" Target="../media/hdphoto2.wdp"/><Relationship Id="rId9" Type="http://schemas.openxmlformats.org/officeDocument/2006/relationships/hyperlink" Target="../DEMANDAS/PROJETOS/1-%20Em%20Desenvolvimento/Banco%20de%20Precos/Codigo/final/ficha/Ficha%20004%20-%20Cenoura%20-%20kg%20-%20NACIONAL%20-%202012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621197" y="6196477"/>
            <a:ext cx="5559315" cy="544891"/>
            <a:chOff x="3621197" y="6196477"/>
            <a:chExt cx="5559315" cy="544891"/>
          </a:xfrm>
        </p:grpSpPr>
        <p:sp>
          <p:nvSpPr>
            <p:cNvPr id="2" name="Retângulo 1"/>
            <p:cNvSpPr/>
            <p:nvPr/>
          </p:nvSpPr>
          <p:spPr>
            <a:xfrm>
              <a:off x="5148064" y="6433591"/>
              <a:ext cx="40324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XXXII Fórum Permanente de Controle Interno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197" y="6196477"/>
              <a:ext cx="1557776" cy="49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644008" y="4797152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Construindo</a:t>
            </a:r>
            <a:r>
              <a:rPr lang="en-US" sz="2000" dirty="0" smtClean="0">
                <a:solidFill>
                  <a:schemeClr val="bg1"/>
                </a:solidFill>
              </a:rPr>
              <a:t> um </a:t>
            </a:r>
            <a:r>
              <a:rPr lang="en-US" sz="2000" dirty="0" err="1">
                <a:solidFill>
                  <a:schemeClr val="bg1"/>
                </a:solidFill>
              </a:rPr>
              <a:t>C</a:t>
            </a:r>
            <a:r>
              <a:rPr lang="en-US" sz="2000" dirty="0" err="1" smtClean="0">
                <a:solidFill>
                  <a:schemeClr val="bg1"/>
                </a:solidFill>
              </a:rPr>
              <a:t>ontrole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Interno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eficiente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Auditoria Contínua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971600" y="2114359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/>
              <a:t>Qualquer </a:t>
            </a:r>
            <a:r>
              <a:rPr lang="pt-BR" sz="2800" b="1" i="1" dirty="0"/>
              <a:t>método </a:t>
            </a:r>
            <a:r>
              <a:rPr lang="pt-BR" sz="2000" i="1" dirty="0"/>
              <a:t>utilizado por </a:t>
            </a:r>
            <a:r>
              <a:rPr lang="pt-BR" sz="2000" i="1" dirty="0" smtClean="0"/>
              <a:t>auditores </a:t>
            </a:r>
            <a:r>
              <a:rPr lang="pt-BR" sz="2000" i="1" dirty="0"/>
              <a:t>para executar atividades relacionadas com </a:t>
            </a:r>
            <a:r>
              <a:rPr lang="pt-BR" sz="2800" b="1" i="1" dirty="0"/>
              <a:t>auditoria</a:t>
            </a:r>
            <a:r>
              <a:rPr lang="pt-BR" sz="2000" i="1" dirty="0"/>
              <a:t> de uma forma mais contínua </a:t>
            </a:r>
            <a:r>
              <a:rPr lang="pt-BR" sz="2000" i="1" dirty="0" smtClean="0"/>
              <a:t>ou </a:t>
            </a:r>
            <a:r>
              <a:rPr lang="pt-BR" sz="2000" i="1" dirty="0"/>
              <a:t>de </a:t>
            </a:r>
            <a:r>
              <a:rPr lang="pt-BR" sz="2800" b="1" i="1" dirty="0"/>
              <a:t>forma contínua</a:t>
            </a:r>
            <a:r>
              <a:rPr lang="pt-BR" sz="2000" i="1" dirty="0"/>
              <a:t>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20893" y="4130583"/>
            <a:ext cx="6840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 smtClean="0"/>
              <a:t>Um </a:t>
            </a:r>
            <a:r>
              <a:rPr lang="pt-BR" sz="2000" i="1" dirty="0"/>
              <a:t>tipo de auditoria que </a:t>
            </a:r>
            <a:r>
              <a:rPr lang="pt-BR" sz="2000" i="1" dirty="0" smtClean="0"/>
              <a:t>produz </a:t>
            </a:r>
            <a:r>
              <a:rPr lang="pt-BR" sz="2400" b="1" i="1" dirty="0"/>
              <a:t>resultados simultaneamente</a:t>
            </a:r>
            <a:r>
              <a:rPr lang="pt-BR" sz="2000" i="1" dirty="0"/>
              <a:t> ou em um </a:t>
            </a:r>
            <a:r>
              <a:rPr lang="pt-BR" sz="2800" b="1" i="1" dirty="0"/>
              <a:t>pequeno período de tempo após</a:t>
            </a:r>
            <a:r>
              <a:rPr lang="pt-BR" sz="2000" i="1" dirty="0"/>
              <a:t> a </a:t>
            </a:r>
            <a:r>
              <a:rPr lang="pt-BR" sz="2000" i="1" dirty="0" smtClean="0"/>
              <a:t>ocorrência</a:t>
            </a:r>
            <a:endParaRPr lang="pt-BR" sz="2000" i="1" dirty="0"/>
          </a:p>
          <a:p>
            <a:pPr algn="ctr"/>
            <a:r>
              <a:rPr lang="pt-BR" sz="2000" i="1" dirty="0"/>
              <a:t>de um evento </a:t>
            </a:r>
            <a:r>
              <a:rPr lang="pt-BR" sz="2000" i="1" dirty="0" smtClean="0"/>
              <a:t>relevante.</a:t>
            </a:r>
            <a:endParaRPr lang="pt-BR" sz="2000" i="1" dirty="0"/>
          </a:p>
        </p:txBody>
      </p:sp>
      <p:sp>
        <p:nvSpPr>
          <p:cNvPr id="8" name="Retângulo 7"/>
          <p:cNvSpPr/>
          <p:nvPr/>
        </p:nvSpPr>
        <p:spPr>
          <a:xfrm>
            <a:off x="6261001" y="3499354"/>
            <a:ext cx="1649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 smtClean="0"/>
              <a:t>CODERRE </a:t>
            </a:r>
            <a:r>
              <a:rPr lang="pt-BR" sz="1400" i="1" dirty="0"/>
              <a:t>(</a:t>
            </a:r>
            <a:r>
              <a:rPr lang="pt-BR" sz="1400" i="1" dirty="0" smtClean="0"/>
              <a:t>2005)</a:t>
            </a:r>
            <a:endParaRPr lang="pt-BR" sz="1400" i="1" dirty="0"/>
          </a:p>
        </p:txBody>
      </p:sp>
      <p:sp>
        <p:nvSpPr>
          <p:cNvPr id="9" name="Retângulo 8"/>
          <p:cNvSpPr/>
          <p:nvPr/>
        </p:nvSpPr>
        <p:spPr>
          <a:xfrm>
            <a:off x="6012160" y="5713511"/>
            <a:ext cx="2673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/>
              <a:t>VASARHELYI; HALPER </a:t>
            </a:r>
            <a:r>
              <a:rPr lang="pt-BR" sz="1400" i="1" dirty="0" smtClean="0"/>
              <a:t>(1991)</a:t>
            </a:r>
            <a:endParaRPr lang="pt-BR" sz="1400" i="1" dirty="0"/>
          </a:p>
        </p:txBody>
      </p:sp>
    </p:spTree>
    <p:extLst>
      <p:ext uri="{BB962C8B-B14F-4D97-AF65-F5344CB8AC3E}">
        <p14:creationId xmlns:p14="http://schemas.microsoft.com/office/powerpoint/2010/main" val="29219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Auditoria Contínua e Monitoramento Contínuo</a:t>
            </a:r>
            <a:endParaRPr lang="pt-BR" sz="3200" dirty="0"/>
          </a:p>
        </p:txBody>
      </p:sp>
      <p:pic>
        <p:nvPicPr>
          <p:cNvPr id="2" name="Picture 1" descr="fluxo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9" y="1727262"/>
            <a:ext cx="7067939" cy="44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Auditoria Contínua e Monitoramento Contínuo</a:t>
            </a:r>
          </a:p>
        </p:txBody>
      </p:sp>
      <p:pic>
        <p:nvPicPr>
          <p:cNvPr id="2" name="Picture 1" descr="fluxo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7620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Auditoria Contínua</a:t>
            </a:r>
            <a:endParaRPr lang="pt-BR" dirty="0"/>
          </a:p>
        </p:txBody>
      </p:sp>
      <p:pic>
        <p:nvPicPr>
          <p:cNvPr id="2" name="Picture 1" descr="flux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6120680" cy="45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Auditoria Contínua</a:t>
            </a:r>
            <a:endParaRPr lang="pt-BR" dirty="0"/>
          </a:p>
        </p:txBody>
      </p:sp>
      <p:pic>
        <p:nvPicPr>
          <p:cNvPr id="3" name="Picture 2" descr="fluxo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7620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Auditoria Contínua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827584" y="1499364"/>
            <a:ext cx="13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 smtClean="0"/>
              <a:t>Vantagens</a:t>
            </a:r>
            <a:endParaRPr lang="pt-BR" b="1" u="sng" dirty="0"/>
          </a:p>
        </p:txBody>
      </p:sp>
      <p:sp>
        <p:nvSpPr>
          <p:cNvPr id="3" name="CaixaDeTexto 2"/>
          <p:cNvSpPr txBox="1"/>
          <p:nvPr/>
        </p:nvSpPr>
        <p:spPr>
          <a:xfrm>
            <a:off x="611560" y="1868696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Eficiência (</a:t>
            </a:r>
            <a:r>
              <a:rPr lang="pt-BR" dirty="0"/>
              <a:t>custos</a:t>
            </a:r>
            <a:r>
              <a:rPr lang="pt-B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Aumento do escopo e cobertura da auditoria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Velocidade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Mitigação de riscos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Assertividade </a:t>
            </a:r>
            <a:r>
              <a:rPr lang="pt-BR" dirty="0"/>
              <a:t>das </a:t>
            </a:r>
            <a:r>
              <a:rPr lang="pt-BR" dirty="0" smtClean="0"/>
              <a:t>conclusões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05504" y="348169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 smtClean="0"/>
              <a:t>Desvantagens</a:t>
            </a:r>
            <a:endParaRPr lang="pt-BR" b="1" u="sng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63960" y="3861048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Dependência da qualidade dos sistemas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Dependência de estrutura de 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Não acesso a parte das informações (que só podem ser obtidas presencialmente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010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6720" cy="114348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Auditoria </a:t>
            </a:r>
            <a:r>
              <a:rPr lang="en-US" dirty="0" err="1" smtClean="0"/>
              <a:t>Contínua</a:t>
            </a:r>
            <a:endParaRPr lang="en-US" dirty="0" smtClean="0"/>
          </a:p>
        </p:txBody>
      </p:sp>
      <p:graphicFrame>
        <p:nvGraphicFramePr>
          <p:cNvPr id="8704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00724"/>
              </p:ext>
            </p:extLst>
          </p:nvPr>
        </p:nvGraphicFramePr>
        <p:xfrm>
          <a:off x="144552" y="2636912"/>
          <a:ext cx="8840390" cy="3632152"/>
        </p:xfrm>
        <a:graphic>
          <a:graphicData uri="http://schemas.openxmlformats.org/drawingml/2006/table">
            <a:tbl>
              <a:tblPr/>
              <a:tblGrid>
                <a:gridCol w="2735833"/>
                <a:gridCol w="3286125"/>
                <a:gridCol w="2818432"/>
              </a:tblGrid>
              <a:tr h="8025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Aspecto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E5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Auditoria </a:t>
                      </a: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Tradicional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E5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Auditoria </a:t>
                      </a: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Contínua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7E5">
                        <a:alpha val="59999"/>
                      </a:srgbClr>
                    </a:solidFill>
                  </a:tcPr>
                </a:tc>
              </a:tr>
              <a:tr h="80255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Periodicidade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Normalmente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anual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 cada nova carga de dados.</a:t>
                      </a: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80255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Abrangência</a:t>
                      </a: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Amostral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100% das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transações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(auditoria da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exceção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)</a:t>
                      </a: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80255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Acesso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às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informações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cada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caso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.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Os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dados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são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coletados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durante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a auditoria.</a:t>
                      </a: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Acesso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a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todos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os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dados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registrados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em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sistema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.</a:t>
                      </a: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  <a:tr h="4219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Automação</a:t>
                      </a: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Processo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manual.</a:t>
                      </a: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Processo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computacional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.</a:t>
                      </a:r>
                    </a:p>
                  </a:txBody>
                  <a:tcPr marL="22324" marR="22324" marT="22324" marB="22324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4E51">
                        <a:alpha val="3568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1844824"/>
            <a:ext cx="8226720" cy="636523"/>
          </a:xfrm>
        </p:spPr>
        <p:txBody>
          <a:bodyPr/>
          <a:lstStyle/>
          <a:p>
            <a:pPr algn="ctr"/>
            <a:r>
              <a:rPr lang="pt-BR" b="1" dirty="0" smtClean="0"/>
              <a:t>Auditoria Tradicional x Contínua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272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2"/>
          <p:cNvSpPr>
            <a:spLocks noChangeShapeType="1"/>
          </p:cNvSpPr>
          <p:nvPr/>
        </p:nvSpPr>
        <p:spPr bwMode="auto">
          <a:xfrm flipV="1">
            <a:off x="1042988" y="3468911"/>
            <a:ext cx="6872287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7915275" y="3459386"/>
            <a:ext cx="0" cy="40481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55300" name="Line 5"/>
          <p:cNvSpPr>
            <a:spLocks noChangeShapeType="1"/>
          </p:cNvSpPr>
          <p:nvPr/>
        </p:nvSpPr>
        <p:spPr bwMode="auto">
          <a:xfrm>
            <a:off x="3201988" y="3483199"/>
            <a:ext cx="1587" cy="3571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722313" y="1052736"/>
            <a:ext cx="7699375" cy="4032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Wingdings" pitchFamily="2" charset="2"/>
              <a:buNone/>
            </a:pPr>
            <a:r>
              <a:rPr lang="pt-BR" sz="2000">
                <a:solidFill>
                  <a:srgbClr val="FFFFFF"/>
                </a:solidFill>
                <a:cs typeface="Times New Roman" pitchFamily="18" charset="0"/>
              </a:rPr>
              <a:t>Ministro de Estado Chefe da Controladoria-Geral da União</a:t>
            </a:r>
          </a:p>
        </p:txBody>
      </p:sp>
      <p:sp>
        <p:nvSpPr>
          <p:cNvPr id="55304" name="Text Box 10"/>
          <p:cNvSpPr txBox="1">
            <a:spLocks noChangeArrowheads="1"/>
          </p:cNvSpPr>
          <p:nvPr/>
        </p:nvSpPr>
        <p:spPr bwMode="auto">
          <a:xfrm>
            <a:off x="249238" y="3864199"/>
            <a:ext cx="1657350" cy="12017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Wingdings" pitchFamily="2" charset="2"/>
              <a:buNone/>
            </a:pPr>
            <a:r>
              <a:rPr lang="pt-BR" sz="1800">
                <a:solidFill>
                  <a:srgbClr val="FFFFFF"/>
                </a:solidFill>
                <a:cs typeface="Times New Roman" pitchFamily="18" charset="0"/>
              </a:rPr>
              <a:t>Secretaria Federal de Controle Interno</a:t>
            </a:r>
          </a:p>
        </p:txBody>
      </p:sp>
      <p:sp>
        <p:nvSpPr>
          <p:cNvPr id="55305" name="Text Box 11"/>
          <p:cNvSpPr txBox="1">
            <a:spLocks noChangeArrowheads="1"/>
          </p:cNvSpPr>
          <p:nvPr/>
        </p:nvSpPr>
        <p:spPr bwMode="auto">
          <a:xfrm>
            <a:off x="2159000" y="3864199"/>
            <a:ext cx="2052638" cy="1479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Wingdings" pitchFamily="2" charset="2"/>
              <a:buNone/>
            </a:pPr>
            <a:r>
              <a:rPr lang="pt-BR" sz="1800">
                <a:solidFill>
                  <a:srgbClr val="FFFFFF"/>
                </a:solidFill>
                <a:cs typeface="Times New Roman" pitchFamily="18" charset="0"/>
              </a:rPr>
              <a:t>Secretaria de Prevenção da Corrupção e Informações Estratégicas</a:t>
            </a: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4610100" y="3862611"/>
            <a:ext cx="1978025" cy="647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Wingdings" pitchFamily="2" charset="2"/>
              <a:buNone/>
            </a:pPr>
            <a:r>
              <a:rPr lang="pt-BR" sz="1800">
                <a:solidFill>
                  <a:srgbClr val="FFFFFF"/>
                </a:solidFill>
                <a:cs typeface="Times New Roman" pitchFamily="18" charset="0"/>
              </a:rPr>
              <a:t>Corregedoria-Geral da União</a:t>
            </a:r>
          </a:p>
        </p:txBody>
      </p:sp>
      <p:sp>
        <p:nvSpPr>
          <p:cNvPr id="55307" name="Text Box 13"/>
          <p:cNvSpPr txBox="1">
            <a:spLocks noChangeArrowheads="1"/>
          </p:cNvSpPr>
          <p:nvPr/>
        </p:nvSpPr>
        <p:spPr bwMode="auto">
          <a:xfrm>
            <a:off x="6865938" y="3864199"/>
            <a:ext cx="2098675" cy="647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Wingdings" pitchFamily="2" charset="2"/>
              <a:buNone/>
            </a:pPr>
            <a:r>
              <a:rPr lang="pt-BR" sz="1800">
                <a:solidFill>
                  <a:srgbClr val="FFFFFF"/>
                </a:solidFill>
                <a:cs typeface="Times New Roman" pitchFamily="18" charset="0"/>
              </a:rPr>
              <a:t>Ouvidoria-Geral da União</a:t>
            </a:r>
          </a:p>
        </p:txBody>
      </p:sp>
      <p:sp>
        <p:nvSpPr>
          <p:cNvPr id="55308" name="Line 14"/>
          <p:cNvSpPr>
            <a:spLocks noChangeShapeType="1"/>
          </p:cNvSpPr>
          <p:nvPr/>
        </p:nvSpPr>
        <p:spPr bwMode="auto">
          <a:xfrm flipV="1">
            <a:off x="4445314" y="1452786"/>
            <a:ext cx="10631" cy="168818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55309" name="Text Box 15"/>
          <p:cNvSpPr txBox="1">
            <a:spLocks noChangeArrowheads="1"/>
          </p:cNvSpPr>
          <p:nvPr/>
        </p:nvSpPr>
        <p:spPr bwMode="auto">
          <a:xfrm>
            <a:off x="1635125" y="5634261"/>
            <a:ext cx="5581650" cy="3571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800">
                <a:solidFill>
                  <a:srgbClr val="FFFFFF"/>
                </a:solidFill>
              </a:rPr>
              <a:t>26 Controladorias Regionais nos Estados</a:t>
            </a:r>
          </a:p>
        </p:txBody>
      </p:sp>
      <p:sp>
        <p:nvSpPr>
          <p:cNvPr id="55310" name="Line 16"/>
          <p:cNvSpPr>
            <a:spLocks noChangeShapeType="1"/>
          </p:cNvSpPr>
          <p:nvPr/>
        </p:nvSpPr>
        <p:spPr bwMode="auto">
          <a:xfrm flipV="1">
            <a:off x="4429125" y="2616448"/>
            <a:ext cx="11113" cy="30209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55311" name="Line 17"/>
          <p:cNvSpPr>
            <a:spLocks noChangeShapeType="1"/>
          </p:cNvSpPr>
          <p:nvPr/>
        </p:nvSpPr>
        <p:spPr bwMode="auto">
          <a:xfrm flipV="1">
            <a:off x="2159000" y="2272718"/>
            <a:ext cx="1974850" cy="142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55312" name="Text Box 18"/>
          <p:cNvSpPr txBox="1">
            <a:spLocks noChangeArrowheads="1"/>
          </p:cNvSpPr>
          <p:nvPr/>
        </p:nvSpPr>
        <p:spPr bwMode="auto">
          <a:xfrm>
            <a:off x="215900" y="1901353"/>
            <a:ext cx="2555900" cy="1202510"/>
          </a:xfrm>
          <a:prstGeom prst="rect">
            <a:avLst/>
          </a:prstGeom>
          <a:gradFill>
            <a:gsLst>
              <a:gs pos="100000">
                <a:schemeClr val="accent3">
                  <a:tint val="50000"/>
                  <a:satMod val="300000"/>
                </a:schemeClr>
              </a:gs>
              <a:gs pos="10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Wingdings" pitchFamily="2" charset="2"/>
              <a:buNone/>
            </a:pPr>
            <a:r>
              <a:rPr lang="pt-BR" sz="1800" dirty="0" smtClean="0">
                <a:solidFill>
                  <a:srgbClr val="002060"/>
                </a:solidFill>
                <a:cs typeface="Times New Roman" pitchFamily="18" charset="0"/>
              </a:rPr>
              <a:t>Diretoria de Pesquisas e Informações Estratégicas (DIE)</a:t>
            </a:r>
            <a:endParaRPr lang="pt-BR" sz="1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5313" name="Line 5"/>
          <p:cNvSpPr>
            <a:spLocks noChangeShapeType="1"/>
          </p:cNvSpPr>
          <p:nvPr/>
        </p:nvSpPr>
        <p:spPr bwMode="auto">
          <a:xfrm>
            <a:off x="1060450" y="3475261"/>
            <a:ext cx="0" cy="36512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55314" name="Line 5"/>
          <p:cNvSpPr>
            <a:spLocks noChangeShapeType="1"/>
          </p:cNvSpPr>
          <p:nvPr/>
        </p:nvSpPr>
        <p:spPr bwMode="auto">
          <a:xfrm>
            <a:off x="5600700" y="3483199"/>
            <a:ext cx="1588" cy="3571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pt-BR">
              <a:solidFill>
                <a:prstClr val="white"/>
              </a:solidFill>
            </a:endParaRPr>
          </a:p>
        </p:txBody>
      </p:sp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3208338" y="2085478"/>
            <a:ext cx="2452687" cy="371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Wingdings" pitchFamily="2" charset="2"/>
              <a:buNone/>
            </a:pPr>
            <a:r>
              <a:rPr lang="pt-BR" sz="1800" dirty="0">
                <a:solidFill>
                  <a:srgbClr val="FFFFFF"/>
                </a:solidFill>
                <a:cs typeface="Times New Roman" pitchFamily="18" charset="0"/>
              </a:rPr>
              <a:t>Secretaria-Executiva</a:t>
            </a:r>
          </a:p>
        </p:txBody>
      </p:sp>
    </p:spTree>
    <p:extLst>
      <p:ext uri="{BB962C8B-B14F-4D97-AF65-F5344CB8AC3E}">
        <p14:creationId xmlns:p14="http://schemas.microsoft.com/office/powerpoint/2010/main" val="2832514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38349042"/>
              </p:ext>
            </p:extLst>
          </p:nvPr>
        </p:nvGraphicFramePr>
        <p:xfrm>
          <a:off x="935182" y="748145"/>
          <a:ext cx="7647709" cy="5351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48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971550" y="1196975"/>
            <a:ext cx="7212013" cy="1800225"/>
          </a:xfrm>
        </p:spPr>
        <p:txBody>
          <a:bodyPr/>
          <a:lstStyle/>
          <a:p>
            <a:r>
              <a:rPr lang="es-ES" smtClean="0"/>
              <a:t>	O Observatório da Despesa Pública é uma unidade de produção de informações estratégicas e de </a:t>
            </a:r>
            <a:r>
              <a:rPr lang="es-ES" smtClean="0">
                <a:solidFill>
                  <a:srgbClr val="0000FF"/>
                </a:solidFill>
              </a:rPr>
              <a:t>monitoramento dos gastos públicos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7046913" y="5748338"/>
            <a:ext cx="1441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Metodologia</a:t>
            </a:r>
          </a:p>
        </p:txBody>
      </p:sp>
      <p:pic>
        <p:nvPicPr>
          <p:cNvPr id="8194" name="Picture 2" descr="C:\Documents and Settings\harocha\Meus documentos\Minhas imagens\grou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588" y="3324225"/>
            <a:ext cx="1905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204913" y="5748338"/>
            <a:ext cx="1530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Especialistas</a:t>
            </a:r>
          </a:p>
        </p:txBody>
      </p:sp>
      <p:pic>
        <p:nvPicPr>
          <p:cNvPr id="8195" name="Picture 3" descr="C:\Documents and Settings\harocha\Meus documentos\Minhas imagens\home-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457575"/>
            <a:ext cx="3109913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114800" y="5795963"/>
            <a:ext cx="1287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Tecnologia</a:t>
            </a:r>
          </a:p>
        </p:txBody>
      </p:sp>
      <p:pic>
        <p:nvPicPr>
          <p:cNvPr id="8196" name="Picture 4" descr="C:\Documents and Settings\harocha\Meus documentos\Minhas imagens\methodolog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9725" y="3905250"/>
            <a:ext cx="2157413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Agenda</a:t>
            </a:r>
            <a:endParaRPr lang="es-ES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700808"/>
            <a:ext cx="8496944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err="1" smtClean="0"/>
              <a:t>Brasil</a:t>
            </a:r>
            <a:r>
              <a:rPr lang="en-US" sz="3200" dirty="0" smtClean="0"/>
              <a:t>, </a:t>
            </a:r>
            <a:r>
              <a:rPr lang="en-US" sz="3200" dirty="0" err="1" smtClean="0"/>
              <a:t>Controle</a:t>
            </a:r>
            <a:r>
              <a:rPr lang="en-US" sz="3200" dirty="0" smtClean="0"/>
              <a:t> </a:t>
            </a:r>
            <a:r>
              <a:rPr lang="en-US" sz="3200" dirty="0" err="1" smtClean="0"/>
              <a:t>Interno</a:t>
            </a:r>
            <a:r>
              <a:rPr lang="en-US" sz="3200" dirty="0" smtClean="0"/>
              <a:t> federal, </a:t>
            </a:r>
            <a:r>
              <a:rPr lang="en-US" sz="3200" dirty="0" err="1" smtClean="0"/>
              <a:t>conceitos</a:t>
            </a:r>
            <a:r>
              <a:rPr lang="en-US" sz="3200" dirty="0" smtClean="0"/>
              <a:t>, </a:t>
            </a:r>
            <a:r>
              <a:rPr lang="en-US" sz="3200" dirty="0" err="1" smtClean="0"/>
              <a:t>vertentes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Auditoria </a:t>
            </a:r>
            <a:r>
              <a:rPr lang="en-US" sz="3200" dirty="0" err="1" smtClean="0"/>
              <a:t>Contínua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O </a:t>
            </a:r>
            <a:r>
              <a:rPr lang="en-US" sz="3200" dirty="0" err="1" smtClean="0"/>
              <a:t>modelo</a:t>
            </a:r>
            <a:r>
              <a:rPr lang="en-US" sz="3200" dirty="0" smtClean="0"/>
              <a:t> da CGU</a:t>
            </a:r>
          </a:p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O </a:t>
            </a:r>
            <a:r>
              <a:rPr lang="en-US" sz="3200" dirty="0" err="1" smtClean="0"/>
              <a:t>Observatório</a:t>
            </a:r>
            <a:r>
              <a:rPr lang="en-US" sz="3200" dirty="0" smtClean="0"/>
              <a:t> da </a:t>
            </a:r>
            <a:r>
              <a:rPr lang="en-US" sz="3200" dirty="0" err="1" smtClean="0"/>
              <a:t>Despesa</a:t>
            </a:r>
            <a:r>
              <a:rPr lang="en-US" sz="3200" dirty="0" smtClean="0"/>
              <a:t> </a:t>
            </a:r>
            <a:r>
              <a:rPr lang="en-US" sz="3200" dirty="0" err="1" smtClean="0"/>
              <a:t>Pública</a:t>
            </a: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52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695234175"/>
              </p:ext>
            </p:extLst>
          </p:nvPr>
        </p:nvGraphicFramePr>
        <p:xfrm>
          <a:off x="5016381" y="1946442"/>
          <a:ext cx="3828030" cy="264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91" y="620688"/>
            <a:ext cx="8226425" cy="1144588"/>
          </a:xfrm>
        </p:spPr>
        <p:txBody>
          <a:bodyPr/>
          <a:lstStyle/>
          <a:p>
            <a:r>
              <a:rPr lang="pt-BR" dirty="0" smtClean="0"/>
              <a:t>Equipe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098953" y="4771288"/>
            <a:ext cx="4752528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pt-BR" sz="2800" b="1" dirty="0" smtClean="0"/>
              <a:t>36</a:t>
            </a:r>
            <a:r>
              <a:rPr lang="pt-BR" sz="2400" dirty="0" smtClean="0"/>
              <a:t> anos (média)</a:t>
            </a:r>
          </a:p>
          <a:p>
            <a:pPr algn="r"/>
            <a:r>
              <a:rPr lang="pt-BR" sz="2800" b="1" dirty="0" smtClean="0"/>
              <a:t>66%</a:t>
            </a:r>
            <a:r>
              <a:rPr lang="pt-BR" sz="2400" dirty="0" smtClean="0"/>
              <a:t> com, no mínimo, pós-graduação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55" y="1969533"/>
            <a:ext cx="278946" cy="3905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19" y="1969533"/>
            <a:ext cx="278946" cy="3905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83" y="1969533"/>
            <a:ext cx="278946" cy="3905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47" y="1969533"/>
            <a:ext cx="278946" cy="3905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10" y="1969533"/>
            <a:ext cx="278946" cy="3905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47" y="2406699"/>
            <a:ext cx="306654" cy="39052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11" y="2406699"/>
            <a:ext cx="306654" cy="39052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75" y="2406699"/>
            <a:ext cx="306654" cy="39052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39" y="2406699"/>
            <a:ext cx="306654" cy="39052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02" y="2406699"/>
            <a:ext cx="306654" cy="3905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47" y="2826390"/>
            <a:ext cx="306654" cy="41791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11" y="2826390"/>
            <a:ext cx="306654" cy="41791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75" y="2826390"/>
            <a:ext cx="306654" cy="41791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39" y="2826390"/>
            <a:ext cx="306654" cy="41791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02" y="2826390"/>
            <a:ext cx="306654" cy="41791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73" y="3252646"/>
            <a:ext cx="306654" cy="41791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37" y="3269738"/>
            <a:ext cx="306654" cy="41791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01" y="3269738"/>
            <a:ext cx="306654" cy="41791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65" y="3269738"/>
            <a:ext cx="306654" cy="417918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28" y="3269738"/>
            <a:ext cx="306654" cy="417918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47" y="3687656"/>
            <a:ext cx="306654" cy="417918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88" y="4135505"/>
            <a:ext cx="330024" cy="44098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94" y="4135505"/>
            <a:ext cx="330024" cy="44098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48" y="4135505"/>
            <a:ext cx="330024" cy="44098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02" y="4135505"/>
            <a:ext cx="330024" cy="44098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1" y="4135505"/>
            <a:ext cx="330024" cy="44098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99" y="4576485"/>
            <a:ext cx="330024" cy="44098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05" y="4576485"/>
            <a:ext cx="330024" cy="44098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59" y="4576485"/>
            <a:ext cx="330024" cy="44098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28" y="3664594"/>
            <a:ext cx="330024" cy="44098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52" y="4576485"/>
            <a:ext cx="330024" cy="44098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3" y="3664594"/>
            <a:ext cx="330024" cy="44098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17" y="3664594"/>
            <a:ext cx="330024" cy="44098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71" y="3664594"/>
            <a:ext cx="330024" cy="440980"/>
          </a:xfrm>
          <a:prstGeom prst="rect">
            <a:avLst/>
          </a:prstGeom>
        </p:spPr>
      </p:pic>
      <p:sp>
        <p:nvSpPr>
          <p:cNvPr id="45" name="CaixaDeTexto 44"/>
          <p:cNvSpPr txBox="1"/>
          <p:nvPr/>
        </p:nvSpPr>
        <p:spPr>
          <a:xfrm>
            <a:off x="2757752" y="2406699"/>
            <a:ext cx="172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Administradores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2757752" y="2014443"/>
            <a:ext cx="134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Engenheiros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2757752" y="3035349"/>
            <a:ext cx="153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Analistas de TI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2757752" y="4171329"/>
            <a:ext cx="823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Outros</a:t>
            </a:r>
          </a:p>
        </p:txBody>
      </p:sp>
    </p:spTree>
    <p:extLst>
      <p:ext uri="{BB962C8B-B14F-4D97-AF65-F5344CB8AC3E}">
        <p14:creationId xmlns:p14="http://schemas.microsoft.com/office/powerpoint/2010/main" val="187370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Processo de seleção</a:t>
            </a:r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1356360" y="1986763"/>
            <a:ext cx="5145024" cy="936339"/>
            <a:chOff x="0" y="0"/>
            <a:chExt cx="5145024" cy="936339"/>
          </a:xfrm>
          <a:solidFill>
            <a:schemeClr val="bg1">
              <a:lumMod val="65000"/>
            </a:schemeClr>
          </a:solidFill>
        </p:grpSpPr>
        <p:sp>
          <p:nvSpPr>
            <p:cNvPr id="14" name="Retângulo de cantos arredondados 13"/>
            <p:cNvSpPr/>
            <p:nvPr/>
          </p:nvSpPr>
          <p:spPr>
            <a:xfrm>
              <a:off x="0" y="0"/>
              <a:ext cx="5145024" cy="93633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ângulo 14"/>
            <p:cNvSpPr/>
            <p:nvPr/>
          </p:nvSpPr>
          <p:spPr>
            <a:xfrm>
              <a:off x="27424" y="27424"/>
              <a:ext cx="4055521" cy="8814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kern="1200" dirty="0" smtClean="0"/>
                <a:t>Análise de currículos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787255" y="3093345"/>
            <a:ext cx="5145024" cy="936339"/>
            <a:chOff x="430895" y="1106582"/>
            <a:chExt cx="5145024" cy="936339"/>
          </a:xfrm>
          <a:solidFill>
            <a:schemeClr val="bg1">
              <a:lumMod val="65000"/>
            </a:schemeClr>
          </a:solidFill>
        </p:grpSpPr>
        <p:sp>
          <p:nvSpPr>
            <p:cNvPr id="12" name="Retângulo de cantos arredondados 11"/>
            <p:cNvSpPr/>
            <p:nvPr/>
          </p:nvSpPr>
          <p:spPr>
            <a:xfrm>
              <a:off x="430895" y="1106582"/>
              <a:ext cx="5145024" cy="93633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 12"/>
            <p:cNvSpPr/>
            <p:nvPr/>
          </p:nvSpPr>
          <p:spPr>
            <a:xfrm>
              <a:off x="458319" y="1134006"/>
              <a:ext cx="4050659" cy="8814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dirty="0" smtClean="0"/>
                <a:t>Redação</a:t>
              </a:r>
              <a:endParaRPr lang="pt-BR" sz="3200" kern="1200" dirty="0" smtClean="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2211720" y="4199928"/>
            <a:ext cx="5145024" cy="936339"/>
            <a:chOff x="855360" y="2213165"/>
            <a:chExt cx="5145024" cy="936339"/>
          </a:xfrm>
          <a:solidFill>
            <a:schemeClr val="bg1">
              <a:lumMod val="65000"/>
            </a:schemeClr>
          </a:solidFill>
        </p:grpSpPr>
        <p:sp>
          <p:nvSpPr>
            <p:cNvPr id="10" name="Retângulo de cantos arredondados 9"/>
            <p:cNvSpPr/>
            <p:nvPr/>
          </p:nvSpPr>
          <p:spPr>
            <a:xfrm>
              <a:off x="855360" y="2213165"/>
              <a:ext cx="5145024" cy="93633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882784" y="2240589"/>
              <a:ext cx="4057091" cy="8814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kern="1200" dirty="0" smtClean="0"/>
                <a:t>Entrevista</a:t>
              </a:r>
              <a:endParaRPr lang="pt-BR" sz="3200" kern="1200" dirty="0"/>
            </a:p>
          </p:txBody>
        </p:sp>
      </p:grpSp>
      <p:sp>
        <p:nvSpPr>
          <p:cNvPr id="16" name="CaixaDeTexto 15"/>
          <p:cNvSpPr txBox="1"/>
          <p:nvPr/>
        </p:nvSpPr>
        <p:spPr>
          <a:xfrm rot="19020507">
            <a:off x="4218274" y="4032737"/>
            <a:ext cx="5256567" cy="707886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</a:rPr>
              <a:t>Somente voluntários</a:t>
            </a:r>
            <a:endParaRPr lang="pt-B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aixaDeTexto 2"/>
          <p:cNvSpPr txBox="1">
            <a:spLocks noChangeArrowheads="1"/>
          </p:cNvSpPr>
          <p:nvPr/>
        </p:nvSpPr>
        <p:spPr bwMode="auto">
          <a:xfrm>
            <a:off x="3779838" y="665163"/>
            <a:ext cx="755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0" b="1"/>
              <a:t>1</a:t>
            </a:r>
          </a:p>
        </p:txBody>
      </p:sp>
      <p:sp>
        <p:nvSpPr>
          <p:cNvPr id="62466" name="CaixaDeTexto 3"/>
          <p:cNvSpPr txBox="1">
            <a:spLocks noChangeArrowheads="1"/>
          </p:cNvSpPr>
          <p:nvPr/>
        </p:nvSpPr>
        <p:spPr bwMode="auto">
          <a:xfrm>
            <a:off x="755650" y="1724025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/>
              <a:t>Capacidade operacional insuficiente</a:t>
            </a:r>
            <a:br>
              <a:rPr lang="es-ES" sz="3600"/>
            </a:br>
            <a:r>
              <a:rPr lang="es-ES" sz="3600"/>
              <a:t>dos organismos de controle</a:t>
            </a:r>
          </a:p>
        </p:txBody>
      </p:sp>
      <p:pic>
        <p:nvPicPr>
          <p:cNvPr id="62467" name="Picture 2" descr="C:\Users\User\Downloads\paperwor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2924175"/>
            <a:ext cx="5122862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3" descr="C:\Users\User\Downloads\auditing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2924175"/>
            <a:ext cx="34559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aixaDeTexto 2"/>
          <p:cNvSpPr txBox="1">
            <a:spLocks noChangeArrowheads="1"/>
          </p:cNvSpPr>
          <p:nvPr/>
        </p:nvSpPr>
        <p:spPr bwMode="auto">
          <a:xfrm>
            <a:off x="3779838" y="520700"/>
            <a:ext cx="755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0" b="1"/>
              <a:t>2</a:t>
            </a:r>
          </a:p>
        </p:txBody>
      </p:sp>
      <p:sp>
        <p:nvSpPr>
          <p:cNvPr id="64514" name="CaixaDeTexto 3"/>
          <p:cNvSpPr txBox="1">
            <a:spLocks noChangeArrowheads="1"/>
          </p:cNvSpPr>
          <p:nvPr/>
        </p:nvSpPr>
        <p:spPr bwMode="auto">
          <a:xfrm>
            <a:off x="846138" y="1628775"/>
            <a:ext cx="5981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3600"/>
              <a:t>Informações distribuídas em</a:t>
            </a:r>
            <a:br>
              <a:rPr lang="es-ES" sz="3600"/>
            </a:br>
            <a:r>
              <a:rPr lang="es-ES" sz="3600"/>
              <a:t>diversos sistemas</a:t>
            </a:r>
          </a:p>
        </p:txBody>
      </p:sp>
      <p:pic>
        <p:nvPicPr>
          <p:cNvPr id="64515" name="Picture 2" descr="C:\Users\Henrique\Pictures\crazy wiring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852738"/>
            <a:ext cx="3436937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CaixaDeTexto 1"/>
          <p:cNvSpPr txBox="1">
            <a:spLocks noChangeArrowheads="1"/>
          </p:cNvSpPr>
          <p:nvPr/>
        </p:nvSpPr>
        <p:spPr bwMode="auto">
          <a:xfrm>
            <a:off x="4787900" y="4149725"/>
            <a:ext cx="44402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… nem sempre </a:t>
            </a:r>
          </a:p>
          <a:p>
            <a:r>
              <a:rPr lang="en-US" sz="2800">
                <a:solidFill>
                  <a:schemeClr val="accent2"/>
                </a:solidFill>
              </a:rPr>
              <a:t>        muito bem integrados</a:t>
            </a:r>
            <a:endParaRPr lang="pt-BR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aixaDeTexto 2"/>
          <p:cNvSpPr txBox="1">
            <a:spLocks noChangeArrowheads="1"/>
          </p:cNvSpPr>
          <p:nvPr/>
        </p:nvSpPr>
        <p:spPr bwMode="auto">
          <a:xfrm>
            <a:off x="3779838" y="476250"/>
            <a:ext cx="755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0" b="1"/>
              <a:t>3</a:t>
            </a:r>
          </a:p>
        </p:txBody>
      </p:sp>
      <p:sp>
        <p:nvSpPr>
          <p:cNvPr id="66562" name="CaixaDeTexto 3"/>
          <p:cNvSpPr txBox="1">
            <a:spLocks noChangeArrowheads="1"/>
          </p:cNvSpPr>
          <p:nvPr/>
        </p:nvSpPr>
        <p:spPr bwMode="auto">
          <a:xfrm>
            <a:off x="696913" y="1581150"/>
            <a:ext cx="7802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3600"/>
              <a:t>Dificuldade em se obter informações </a:t>
            </a:r>
          </a:p>
          <a:p>
            <a:pPr algn="ctr"/>
            <a:r>
              <a:rPr lang="es-ES" sz="3600"/>
              <a:t>de gestão de qualidade</a:t>
            </a:r>
          </a:p>
        </p:txBody>
      </p:sp>
      <p:pic>
        <p:nvPicPr>
          <p:cNvPr id="66563" name="Picture 3" descr="C:\Users\Henrique\Pictures\Coffee_vs_T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708275"/>
            <a:ext cx="2079625" cy="756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8725" y="3159125"/>
            <a:ext cx="21717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1025" y="1808163"/>
            <a:ext cx="166687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179888"/>
            <a:ext cx="35290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8" descr="logotiposcd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4488" y="1776413"/>
            <a:ext cx="31908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2" descr="logoSegundo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7900" y="5097463"/>
            <a:ext cx="19653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614" name="Grupo 1"/>
          <p:cNvGrpSpPr>
            <a:grpSpLocks/>
          </p:cNvGrpSpPr>
          <p:nvPr/>
        </p:nvGrpSpPr>
        <p:grpSpPr bwMode="auto">
          <a:xfrm>
            <a:off x="260350" y="5013325"/>
            <a:ext cx="4210050" cy="1439863"/>
            <a:chOff x="577850" y="5445125"/>
            <a:chExt cx="4210050" cy="1439863"/>
          </a:xfrm>
        </p:grpSpPr>
        <p:pic>
          <p:nvPicPr>
            <p:cNvPr id="68621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7850" y="5445125"/>
              <a:ext cx="42100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2" name="Text Box 14"/>
            <p:cNvSpPr txBox="1">
              <a:spLocks noChangeArrowheads="1"/>
            </p:cNvSpPr>
            <p:nvPr/>
          </p:nvSpPr>
          <p:spPr bwMode="auto">
            <a:xfrm>
              <a:off x="1430338" y="6427788"/>
              <a:ext cx="2133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b="1">
                  <a:ea typeface="ＭＳ Ｐゴシック" pitchFamily="34" charset="-128"/>
                  <a:cs typeface="Lucida Sans Unicode" pitchFamily="34" charset="0"/>
                </a:rPr>
                <a:t>Terceirização</a:t>
              </a:r>
            </a:p>
          </p:txBody>
        </p:sp>
      </p:grpSp>
      <p:grpSp>
        <p:nvGrpSpPr>
          <p:cNvPr id="68615" name="Grupo 2"/>
          <p:cNvGrpSpPr>
            <a:grpSpLocks/>
          </p:cNvGrpSpPr>
          <p:nvPr/>
        </p:nvGrpSpPr>
        <p:grpSpPr bwMode="auto">
          <a:xfrm>
            <a:off x="179388" y="1916113"/>
            <a:ext cx="2746375" cy="2016125"/>
            <a:chOff x="530225" y="2060575"/>
            <a:chExt cx="2746375" cy="2016125"/>
          </a:xfrm>
        </p:grpSpPr>
        <p:pic>
          <p:nvPicPr>
            <p:cNvPr id="68619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11188" y="2060575"/>
              <a:ext cx="2465387" cy="145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0" name="Text Box 15"/>
            <p:cNvSpPr txBox="1">
              <a:spLocks noChangeArrowheads="1"/>
            </p:cNvSpPr>
            <p:nvPr/>
          </p:nvSpPr>
          <p:spPr bwMode="auto">
            <a:xfrm>
              <a:off x="530225" y="3495675"/>
              <a:ext cx="2746375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600" b="1">
                  <a:ea typeface="ＭＳ Ｐゴシック" pitchFamily="34" charset="-128"/>
                  <a:cs typeface="Lucida Sans Unicode" pitchFamily="34" charset="0"/>
                </a:rPr>
                <a:t>Cartão de Pagamentos do </a:t>
              </a:r>
            </a:p>
            <a:p>
              <a:pPr algn="ctr"/>
              <a:r>
                <a:rPr lang="pt-BR" sz="1600" b="1">
                  <a:ea typeface="ＭＳ Ｐゴシック" pitchFamily="34" charset="-128"/>
                  <a:cs typeface="Lucida Sans Unicode" pitchFamily="34" charset="0"/>
                </a:rPr>
                <a:t>Governo Federal</a:t>
              </a:r>
            </a:p>
          </p:txBody>
        </p:sp>
      </p:grpSp>
      <p:pic>
        <p:nvPicPr>
          <p:cNvPr id="68616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19925" y="4681538"/>
            <a:ext cx="1914525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00788" y="3660775"/>
            <a:ext cx="2287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ítulo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n-US" smtClean="0"/>
              <a:t>Temas de Trabalho</a:t>
            </a:r>
            <a:endParaRPr lang="pt-BR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323528" y="692696"/>
          <a:ext cx="8556612" cy="570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o 8"/>
          <p:cNvGrpSpPr>
            <a:grpSpLocks/>
          </p:cNvGrpSpPr>
          <p:nvPr/>
        </p:nvGrpSpPr>
        <p:grpSpPr bwMode="auto">
          <a:xfrm>
            <a:off x="0" y="-12700"/>
            <a:ext cx="9144000" cy="5345113"/>
            <a:chOff x="0" y="-5051176"/>
            <a:chExt cx="9144000" cy="5344964"/>
          </a:xfrm>
        </p:grpSpPr>
        <p:sp>
          <p:nvSpPr>
            <p:cNvPr id="7" name="Retângulo 6"/>
            <p:cNvSpPr/>
            <p:nvPr/>
          </p:nvSpPr>
          <p:spPr bwMode="auto">
            <a:xfrm>
              <a:off x="0" y="-5051176"/>
              <a:ext cx="9144000" cy="5344964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 dirty="0">
                <a:solidFill>
                  <a:schemeClr val="bg1"/>
                </a:solidFill>
              </a:endParaRPr>
            </a:p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pt-BR" sz="2800" b="1" dirty="0">
                  <a:solidFill>
                    <a:schemeClr val="bg1"/>
                  </a:solidFill>
                </a:rPr>
                <a:t>		Exemplo: Bolsa Família</a:t>
              </a:r>
            </a:p>
          </p:txBody>
        </p:sp>
        <p:pic>
          <p:nvPicPr>
            <p:cNvPr id="70700" name="Picture 3" descr="C:\Documents and Settings\harocha\Meus documentos\Downloads\banco_dados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592" y="-3742077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01" name="CaixaDeTexto 5"/>
            <p:cNvSpPr txBox="1">
              <a:spLocks noChangeArrowheads="1"/>
            </p:cNvSpPr>
            <p:nvPr/>
          </p:nvSpPr>
          <p:spPr bwMode="auto">
            <a:xfrm>
              <a:off x="1475656" y="-3602707"/>
              <a:ext cx="17748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chemeClr val="bg1"/>
                  </a:solidFill>
                </a:rPr>
                <a:t>Cadastro Único</a:t>
              </a:r>
            </a:p>
          </p:txBody>
        </p:sp>
        <p:pic>
          <p:nvPicPr>
            <p:cNvPr id="70702" name="Picture 3" descr="C:\Documents and Settings\harocha\Meus documentos\Downloads\banco_dados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23611" y="-3729047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03" name="CaixaDeTexto 10"/>
            <p:cNvSpPr txBox="1">
              <a:spLocks noChangeArrowheads="1"/>
            </p:cNvSpPr>
            <p:nvPr/>
          </p:nvSpPr>
          <p:spPr bwMode="auto">
            <a:xfrm>
              <a:off x="5299675" y="-3589677"/>
              <a:ext cx="13131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CPF/CNPJ</a:t>
              </a:r>
              <a:endParaRPr lang="pt-BR">
                <a:solidFill>
                  <a:schemeClr val="bg1"/>
                </a:solidFill>
              </a:endParaRPr>
            </a:p>
          </p:txBody>
        </p:sp>
        <p:pic>
          <p:nvPicPr>
            <p:cNvPr id="70704" name="Picture 3" descr="C:\Documents and Settings\harocha\Meus documentos\Downloads\banco_dados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592" y="-2931744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05" name="CaixaDeTexto 12"/>
            <p:cNvSpPr txBox="1">
              <a:spLocks noChangeArrowheads="1"/>
            </p:cNvSpPr>
            <p:nvPr/>
          </p:nvSpPr>
          <p:spPr bwMode="auto">
            <a:xfrm>
              <a:off x="1475656" y="-2792374"/>
              <a:ext cx="1223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chemeClr val="bg1"/>
                  </a:solidFill>
                </a:rPr>
                <a:t>Empresas</a:t>
              </a:r>
            </a:p>
          </p:txBody>
        </p:sp>
        <p:pic>
          <p:nvPicPr>
            <p:cNvPr id="70706" name="Picture 3" descr="C:\Documents and Settings\harocha\Meus documentos\Downloads\banco_dados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25397" y="-2931744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07" name="CaixaDeTexto 14"/>
            <p:cNvSpPr txBox="1">
              <a:spLocks noChangeArrowheads="1"/>
            </p:cNvSpPr>
            <p:nvPr/>
          </p:nvSpPr>
          <p:spPr bwMode="auto">
            <a:xfrm>
              <a:off x="5301461" y="-2792374"/>
              <a:ext cx="10567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chemeClr val="bg1"/>
                  </a:solidFill>
                </a:rPr>
                <a:t>Veículos</a:t>
              </a:r>
            </a:p>
          </p:txBody>
        </p:sp>
        <p:pic>
          <p:nvPicPr>
            <p:cNvPr id="70708" name="Picture 3" descr="C:\Documents and Settings\harocha\Meus documentos\Downloads\banco_dados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592" y="-2077064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09" name="CaixaDeTexto 16"/>
            <p:cNvSpPr txBox="1">
              <a:spLocks noChangeArrowheads="1"/>
            </p:cNvSpPr>
            <p:nvPr/>
          </p:nvSpPr>
          <p:spPr bwMode="auto">
            <a:xfrm>
              <a:off x="1475656" y="-1937694"/>
              <a:ext cx="14798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chemeClr val="bg1"/>
                  </a:solidFill>
                </a:rPr>
                <a:t>Pagamentos</a:t>
              </a:r>
            </a:p>
          </p:txBody>
        </p:sp>
        <p:pic>
          <p:nvPicPr>
            <p:cNvPr id="70710" name="Picture 3" descr="C:\Documents and Settings\harocha\Meus documentos\Downloads\banco_dados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23611" y="-2077064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11" name="CaixaDeTexto 18"/>
            <p:cNvSpPr txBox="1">
              <a:spLocks noChangeArrowheads="1"/>
            </p:cNvSpPr>
            <p:nvPr/>
          </p:nvSpPr>
          <p:spPr bwMode="auto">
            <a:xfrm>
              <a:off x="5299675" y="-1937694"/>
              <a:ext cx="2223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chemeClr val="bg1"/>
                  </a:solidFill>
                </a:rPr>
                <a:t>Servidores Públicos</a:t>
              </a:r>
            </a:p>
          </p:txBody>
        </p:sp>
        <p:pic>
          <p:nvPicPr>
            <p:cNvPr id="70712" name="Picture 3" descr="C:\Documents and Settings\harocha\Meus documentos\Downloads\banco_dados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9592" y="-1176964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13" name="CaixaDeTexto 20"/>
            <p:cNvSpPr txBox="1">
              <a:spLocks noChangeArrowheads="1"/>
            </p:cNvSpPr>
            <p:nvPr/>
          </p:nvSpPr>
          <p:spPr bwMode="auto">
            <a:xfrm>
              <a:off x="1475656" y="-1037594"/>
              <a:ext cx="24288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chemeClr val="bg1"/>
                  </a:solidFill>
                </a:rPr>
                <a:t>Empregados privados</a:t>
              </a:r>
            </a:p>
          </p:txBody>
        </p:sp>
        <p:pic>
          <p:nvPicPr>
            <p:cNvPr id="70714" name="Picture 3" descr="C:\Documents and Settings\harocha\Meus documentos\Downloads\banco_dados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25397" y="-1176964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15" name="CaixaDeTexto 22"/>
            <p:cNvSpPr txBox="1">
              <a:spLocks noChangeArrowheads="1"/>
            </p:cNvSpPr>
            <p:nvPr/>
          </p:nvSpPr>
          <p:spPr bwMode="auto">
            <a:xfrm>
              <a:off x="5301461" y="-1037594"/>
              <a:ext cx="10567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solidFill>
                    <a:schemeClr val="bg1"/>
                  </a:solidFill>
                </a:rPr>
                <a:t>Eleições</a:t>
              </a:r>
            </a:p>
          </p:txBody>
        </p:sp>
      </p:grpSp>
      <p:grpSp>
        <p:nvGrpSpPr>
          <p:cNvPr id="5" name="Grupo 23"/>
          <p:cNvGrpSpPr>
            <a:grpSpLocks/>
          </p:cNvGrpSpPr>
          <p:nvPr/>
        </p:nvGrpSpPr>
        <p:grpSpPr bwMode="auto">
          <a:xfrm>
            <a:off x="0" y="0"/>
            <a:ext cx="5940425" cy="6858000"/>
            <a:chOff x="0" y="0"/>
            <a:chExt cx="5940152" cy="6858000"/>
          </a:xfrm>
        </p:grpSpPr>
        <p:sp>
          <p:nvSpPr>
            <p:cNvPr id="2" name="Retângulo 1"/>
            <p:cNvSpPr/>
            <p:nvPr/>
          </p:nvSpPr>
          <p:spPr bwMode="auto">
            <a:xfrm>
              <a:off x="0" y="0"/>
              <a:ext cx="5940152" cy="6858000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/>
            </a:p>
          </p:txBody>
        </p:sp>
        <p:pic>
          <p:nvPicPr>
            <p:cNvPr id="70696" name="Picture 2" descr="C:\Documents and Settings\harocha\Meus documentos\Mapa Mental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496" y="1412776"/>
              <a:ext cx="5878746" cy="3932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upo 2"/>
          <p:cNvGrpSpPr>
            <a:grpSpLocks/>
          </p:cNvGrpSpPr>
          <p:nvPr/>
        </p:nvGrpSpPr>
        <p:grpSpPr bwMode="auto">
          <a:xfrm>
            <a:off x="9525" y="-26988"/>
            <a:ext cx="9134475" cy="5400676"/>
            <a:chOff x="0" y="-10698788"/>
            <a:chExt cx="9134521" cy="5400600"/>
          </a:xfrm>
        </p:grpSpPr>
        <p:grpSp>
          <p:nvGrpSpPr>
            <p:cNvPr id="70666" name="Grupo 9215"/>
            <p:cNvGrpSpPr>
              <a:grpSpLocks/>
            </p:cNvGrpSpPr>
            <p:nvPr/>
          </p:nvGrpSpPr>
          <p:grpSpPr bwMode="auto">
            <a:xfrm>
              <a:off x="0" y="-10698788"/>
              <a:ext cx="9134521" cy="5400600"/>
              <a:chOff x="0" y="-10698788"/>
              <a:chExt cx="9134521" cy="5400600"/>
            </a:xfrm>
          </p:grpSpPr>
          <p:sp>
            <p:nvSpPr>
              <p:cNvPr id="28" name="Retângulo 27"/>
              <p:cNvSpPr/>
              <p:nvPr/>
            </p:nvSpPr>
            <p:spPr bwMode="auto">
              <a:xfrm>
                <a:off x="0" y="-10698788"/>
                <a:ext cx="9134521" cy="5322010"/>
              </a:xfrm>
              <a:prstGeom prst="rect">
                <a:avLst/>
              </a:prstGeom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/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pt-BR" dirty="0"/>
              </a:p>
            </p:txBody>
          </p:sp>
          <p:pic>
            <p:nvPicPr>
              <p:cNvPr id="70671" name="Picture 4" descr="C:\Documents and Settings\harocha\Meus documentos\Downloads\banco_dado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41507" y="-9306813"/>
                <a:ext cx="868297" cy="868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72" name="CaixaDeTexto 24"/>
              <p:cNvSpPr txBox="1">
                <a:spLocks noChangeArrowheads="1"/>
              </p:cNvSpPr>
              <p:nvPr/>
            </p:nvSpPr>
            <p:spPr bwMode="auto">
              <a:xfrm>
                <a:off x="2193132" y="-9084847"/>
                <a:ext cx="41069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800" b="1">
                    <a:solidFill>
                      <a:srgbClr val="FFC000"/>
                    </a:solidFill>
                    <a:latin typeface="Bradley Hand ITC"/>
                  </a:rPr>
                  <a:t>X</a:t>
                </a:r>
              </a:p>
            </p:txBody>
          </p:sp>
          <p:sp>
            <p:nvSpPr>
              <p:cNvPr id="70673" name="CaixaDeTexto 25"/>
              <p:cNvSpPr txBox="1">
                <a:spLocks noChangeArrowheads="1"/>
              </p:cNvSpPr>
              <p:nvPr/>
            </p:nvSpPr>
            <p:spPr bwMode="auto">
              <a:xfrm>
                <a:off x="740198" y="-8438516"/>
                <a:ext cx="147091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Pagamentos</a:t>
                </a:r>
              </a:p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Bolsa Família</a:t>
                </a:r>
              </a:p>
            </p:txBody>
          </p:sp>
          <p:pic>
            <p:nvPicPr>
              <p:cNvPr id="70674" name="Picture 4" descr="C:\Documents and Settings\harocha\Meus documentos\Downloads\banco_dado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826329" y="-9306814"/>
                <a:ext cx="868297" cy="868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75" name="CaixaDeTexto 34"/>
              <p:cNvSpPr txBox="1">
                <a:spLocks noChangeArrowheads="1"/>
              </p:cNvSpPr>
              <p:nvPr/>
            </p:nvSpPr>
            <p:spPr bwMode="auto">
              <a:xfrm>
                <a:off x="2525020" y="-8438517"/>
                <a:ext cx="147091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Servidores Públicos</a:t>
                </a:r>
              </a:p>
            </p:txBody>
          </p:sp>
          <p:pic>
            <p:nvPicPr>
              <p:cNvPr id="70676" name="Picture 4" descr="C:\Documents and Settings\harocha\Meus documentos\Downloads\banco_dado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41506" y="-7473924"/>
                <a:ext cx="868297" cy="868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77" name="CaixaDeTexto 36"/>
              <p:cNvSpPr txBox="1">
                <a:spLocks noChangeArrowheads="1"/>
              </p:cNvSpPr>
              <p:nvPr/>
            </p:nvSpPr>
            <p:spPr bwMode="auto">
              <a:xfrm>
                <a:off x="2193131" y="-7251958"/>
                <a:ext cx="41069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800" b="1">
                    <a:solidFill>
                      <a:srgbClr val="FFC000"/>
                    </a:solidFill>
                    <a:latin typeface="Bradley Hand ITC"/>
                  </a:rPr>
                  <a:t>X</a:t>
                </a:r>
              </a:p>
            </p:txBody>
          </p:sp>
          <p:sp>
            <p:nvSpPr>
              <p:cNvPr id="70678" name="CaixaDeTexto 37"/>
              <p:cNvSpPr txBox="1">
                <a:spLocks noChangeArrowheads="1"/>
              </p:cNvSpPr>
              <p:nvPr/>
            </p:nvSpPr>
            <p:spPr bwMode="auto">
              <a:xfrm>
                <a:off x="724820" y="-6605627"/>
                <a:ext cx="147091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Pagamentos</a:t>
                </a:r>
              </a:p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Bolsa Família</a:t>
                </a:r>
              </a:p>
            </p:txBody>
          </p:sp>
          <p:pic>
            <p:nvPicPr>
              <p:cNvPr id="70679" name="Picture 4" descr="C:\Documents and Settings\harocha\Meus documentos\Downloads\banco_dado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826328" y="-7473925"/>
                <a:ext cx="868297" cy="868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80" name="CaixaDeTexto 39"/>
              <p:cNvSpPr txBox="1">
                <a:spLocks noChangeArrowheads="1"/>
              </p:cNvSpPr>
              <p:nvPr/>
            </p:nvSpPr>
            <p:spPr bwMode="auto">
              <a:xfrm>
                <a:off x="2525019" y="-6605628"/>
                <a:ext cx="147091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Prefeitos e vereadores</a:t>
                </a:r>
              </a:p>
            </p:txBody>
          </p:sp>
          <p:pic>
            <p:nvPicPr>
              <p:cNvPr id="70681" name="Picture 4" descr="C:\Documents and Settings\harocha\Meus documentos\Downloads\banco_dado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521382" y="-9319726"/>
                <a:ext cx="868297" cy="868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82" name="CaixaDeTexto 41"/>
              <p:cNvSpPr txBox="1">
                <a:spLocks noChangeArrowheads="1"/>
              </p:cNvSpPr>
              <p:nvPr/>
            </p:nvSpPr>
            <p:spPr bwMode="auto">
              <a:xfrm>
                <a:off x="6673007" y="-9097760"/>
                <a:ext cx="41069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800" b="1">
                    <a:solidFill>
                      <a:srgbClr val="FFC000"/>
                    </a:solidFill>
                    <a:latin typeface="Bradley Hand ITC"/>
                  </a:rPr>
                  <a:t>X</a:t>
                </a:r>
              </a:p>
            </p:txBody>
          </p:sp>
          <p:sp>
            <p:nvSpPr>
              <p:cNvPr id="70683" name="CaixaDeTexto 42"/>
              <p:cNvSpPr txBox="1">
                <a:spLocks noChangeArrowheads="1"/>
              </p:cNvSpPr>
              <p:nvPr/>
            </p:nvSpPr>
            <p:spPr bwMode="auto">
              <a:xfrm>
                <a:off x="5220073" y="-8451429"/>
                <a:ext cx="147091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Passagens Aéreas</a:t>
                </a:r>
              </a:p>
            </p:txBody>
          </p:sp>
          <p:pic>
            <p:nvPicPr>
              <p:cNvPr id="70684" name="Picture 4" descr="C:\Documents and Settings\harocha\Meus documentos\Downloads\banco_dado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306204" y="-9319727"/>
                <a:ext cx="868297" cy="868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85" name="CaixaDeTexto 44"/>
              <p:cNvSpPr txBox="1">
                <a:spLocks noChangeArrowheads="1"/>
              </p:cNvSpPr>
              <p:nvPr/>
            </p:nvSpPr>
            <p:spPr bwMode="auto">
              <a:xfrm>
                <a:off x="7004895" y="-8451430"/>
                <a:ext cx="147091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Passagens Aéreas</a:t>
                </a:r>
              </a:p>
            </p:txBody>
          </p:sp>
          <p:pic>
            <p:nvPicPr>
              <p:cNvPr id="70686" name="Picture 4" descr="C:\Documents and Settings\harocha\Meus documentos\Downloads\banco_dado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521381" y="-7434605"/>
                <a:ext cx="868297" cy="868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87" name="CaixaDeTexto 46"/>
              <p:cNvSpPr txBox="1">
                <a:spLocks noChangeArrowheads="1"/>
              </p:cNvSpPr>
              <p:nvPr/>
            </p:nvSpPr>
            <p:spPr bwMode="auto">
              <a:xfrm>
                <a:off x="6673006" y="-7212639"/>
                <a:ext cx="41069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800" b="1">
                    <a:solidFill>
                      <a:srgbClr val="FFC000"/>
                    </a:solidFill>
                    <a:latin typeface="Bradley Hand ITC"/>
                  </a:rPr>
                  <a:t>X</a:t>
                </a:r>
              </a:p>
            </p:txBody>
          </p:sp>
          <p:sp>
            <p:nvSpPr>
              <p:cNvPr id="70688" name="CaixaDeTexto 47"/>
              <p:cNvSpPr txBox="1">
                <a:spLocks noChangeArrowheads="1"/>
              </p:cNvSpPr>
              <p:nvPr/>
            </p:nvSpPr>
            <p:spPr bwMode="auto">
              <a:xfrm>
                <a:off x="5220072" y="-6566308"/>
                <a:ext cx="14709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Financeiro</a:t>
                </a:r>
              </a:p>
            </p:txBody>
          </p:sp>
          <p:pic>
            <p:nvPicPr>
              <p:cNvPr id="70689" name="Picture 4" descr="C:\Documents and Settings\harocha\Meus documentos\Downloads\banco_dado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306203" y="-7434606"/>
                <a:ext cx="868297" cy="868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90" name="CaixaDeTexto 49"/>
              <p:cNvSpPr txBox="1">
                <a:spLocks noChangeArrowheads="1"/>
              </p:cNvSpPr>
              <p:nvPr/>
            </p:nvSpPr>
            <p:spPr bwMode="auto">
              <a:xfrm>
                <a:off x="7004894" y="-6566309"/>
                <a:ext cx="14709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600">
                    <a:solidFill>
                      <a:schemeClr val="bg1"/>
                    </a:solidFill>
                  </a:rPr>
                  <a:t>Financeiro</a:t>
                </a:r>
              </a:p>
            </p:txBody>
          </p:sp>
          <p:cxnSp>
            <p:nvCxnSpPr>
              <p:cNvPr id="70691" name="Conector reto 29"/>
              <p:cNvCxnSpPr>
                <a:cxnSpLocks noChangeShapeType="1"/>
              </p:cNvCxnSpPr>
              <p:nvPr/>
            </p:nvCxnSpPr>
            <p:spPr bwMode="auto">
              <a:xfrm>
                <a:off x="4567261" y="-10620198"/>
                <a:ext cx="4739" cy="5322010"/>
              </a:xfrm>
              <a:prstGeom prst="line">
                <a:avLst/>
              </a:prstGeom>
              <a:noFill/>
              <a:ln w="19050" algn="ctr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70692" name="CaixaDeTexto 30"/>
              <p:cNvSpPr txBox="1">
                <a:spLocks noChangeArrowheads="1"/>
              </p:cNvSpPr>
              <p:nvPr/>
            </p:nvSpPr>
            <p:spPr bwMode="auto">
              <a:xfrm>
                <a:off x="1631279" y="-10386934"/>
                <a:ext cx="153439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400" b="1">
                    <a:solidFill>
                      <a:schemeClr val="bg1"/>
                    </a:solidFill>
                  </a:rPr>
                  <a:t>Auditoria</a:t>
                </a:r>
              </a:p>
            </p:txBody>
          </p:sp>
        </p:grpSp>
        <p:sp>
          <p:nvSpPr>
            <p:cNvPr id="70667" name="CaixaDeTexto 53"/>
            <p:cNvSpPr txBox="1">
              <a:spLocks noChangeArrowheads="1"/>
            </p:cNvSpPr>
            <p:nvPr/>
          </p:nvSpPr>
          <p:spPr bwMode="auto">
            <a:xfrm>
              <a:off x="5998943" y="-10386934"/>
              <a:ext cx="17588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400" b="1">
                  <a:solidFill>
                    <a:schemeClr val="bg1"/>
                  </a:solidFill>
                </a:rPr>
                <a:t>Gerenciais</a:t>
              </a:r>
            </a:p>
          </p:txBody>
        </p:sp>
      </p:grpSp>
      <p:grpSp>
        <p:nvGrpSpPr>
          <p:cNvPr id="24" name="23 Grupo"/>
          <p:cNvGrpSpPr>
            <a:grpSpLocks/>
          </p:cNvGrpSpPr>
          <p:nvPr/>
        </p:nvGrpSpPr>
        <p:grpSpPr bwMode="auto">
          <a:xfrm>
            <a:off x="4041775" y="19050"/>
            <a:ext cx="5138738" cy="6858000"/>
            <a:chOff x="4005414" y="19236"/>
            <a:chExt cx="5138585" cy="6858000"/>
          </a:xfrm>
        </p:grpSpPr>
        <p:sp>
          <p:nvSpPr>
            <p:cNvPr id="52" name="Retângulo 1"/>
            <p:cNvSpPr/>
            <p:nvPr/>
          </p:nvSpPr>
          <p:spPr bwMode="auto">
            <a:xfrm>
              <a:off x="4005414" y="19236"/>
              <a:ext cx="5138585" cy="6858000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/>
            </a:p>
          </p:txBody>
        </p:sp>
        <p:pic>
          <p:nvPicPr>
            <p:cNvPr id="70665" name="Picture 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283968" y="2246926"/>
              <a:ext cx="4581247" cy="3075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04140EB3-342B-4B03-A8A2-929788C6A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04140EB3-342B-4B03-A8A2-929788C6A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04140EB3-342B-4B03-A8A2-929788C6A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04140EB3-342B-4B03-A8A2-929788C6A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428053FD-3308-4C84-8448-A91E2B54C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428053FD-3308-4C84-8448-A91E2B54C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428053FD-3308-4C84-8448-A91E2B54C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428053FD-3308-4C84-8448-A91E2B54C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2F5A1C02-4026-4A3A-BB26-70C544CEC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F5A1C02-4026-4A3A-BB26-70C544CEC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2F5A1C02-4026-4A3A-BB26-70C544CEC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2F5A1C02-4026-4A3A-BB26-70C544CEC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28A7FA70-A2AB-406F-9E8F-A17ED61AE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28A7FA70-A2AB-406F-9E8F-A17ED61AE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28A7FA70-A2AB-406F-9E8F-A17ED61AE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28A7FA70-A2AB-406F-9E8F-A17ED61AE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4C3335F-AFDC-4B53-8A6C-A97FF225E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4C3335F-AFDC-4B53-8A6C-A97FF225E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4C3335F-AFDC-4B53-8A6C-A97FF225E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24C3335F-AFDC-4B53-8A6C-A97FF225E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1A461A6A-BE4D-4CEE-8A72-42B874FA0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1A461A6A-BE4D-4CEE-8A72-42B874FA0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1A461A6A-BE4D-4CEE-8A72-42B874FA0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1A461A6A-BE4D-4CEE-8A72-42B874FA0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36A0F960-B9B0-4AD3-A9B7-EE3123352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36A0F960-B9B0-4AD3-A9B7-EE3123352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36A0F960-B9B0-4AD3-A9B7-EE3123352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36A0F960-B9B0-4AD3-A9B7-EE3123352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FE9B5E81-9524-43DF-847D-45894E4ED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FE9B5E81-9524-43DF-847D-45894E4ED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FE9B5E81-9524-43DF-847D-45894E4ED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FE9B5E81-9524-43DF-847D-45894E4ED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pPr defTabSz="407526">
              <a:spcAft>
                <a:spcPts val="1293"/>
              </a:spcAft>
              <a:buFont typeface="Times New Roman" pitchFamily="16" charset="0"/>
              <a:buNone/>
              <a:defRPr/>
            </a:pPr>
            <a:r>
              <a:rPr lang="pt-BR" sz="4400" b="1" dirty="0" smtClean="0">
                <a:solidFill>
                  <a:schemeClr val="tx1"/>
                </a:solidFill>
                <a:latin typeface="+mj-lt"/>
                <a:ea typeface="ＭＳ Ｐゴシック" charset="-128"/>
              </a:rPr>
              <a:t>Licitações e contratos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pt-BR" smtClean="0">
                <a:ea typeface="ＭＳ Ｐゴシック" pitchFamily="34" charset="-128"/>
              </a:rPr>
              <a:t>Licitações e contratos</a:t>
            </a:r>
          </a:p>
        </p:txBody>
      </p:sp>
      <p:sp>
        <p:nvSpPr>
          <p:cNvPr id="2" name="Retângulo de cantos arredondados 1"/>
          <p:cNvSpPr/>
          <p:nvPr/>
        </p:nvSpPr>
        <p:spPr bwMode="auto">
          <a:xfrm>
            <a:off x="3491880" y="2924944"/>
            <a:ext cx="4680520" cy="237626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pt-BR" sz="32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pt-BR" sz="3200" dirty="0">
                <a:solidFill>
                  <a:srgbClr val="FFFFFF"/>
                </a:solidFill>
                <a:ea typeface="ＭＳ Ｐゴシック" pitchFamily="34" charset="-128"/>
              </a:rPr>
              <a:t>Em </a:t>
            </a:r>
            <a:r>
              <a:rPr lang="pt-BR" sz="3200" dirty="0" smtClean="0">
                <a:solidFill>
                  <a:srgbClr val="FFFFFF"/>
                </a:solidFill>
                <a:ea typeface="ＭＳ Ｐゴシック" pitchFamily="34" charset="-128"/>
              </a:rPr>
              <a:t>2013:</a:t>
            </a:r>
            <a:endParaRPr lang="pt-BR" sz="3200" dirty="0">
              <a:solidFill>
                <a:srgbClr val="FFFFFF"/>
              </a:solidFill>
              <a:ea typeface="ＭＳ Ｐゴシック" pitchFamily="34" charset="-128"/>
            </a:endParaRPr>
          </a:p>
          <a:p>
            <a:r>
              <a:rPr lang="pt-BR" sz="3200" dirty="0">
                <a:solidFill>
                  <a:srgbClr val="FFFFFF"/>
                </a:solidFill>
                <a:ea typeface="ＭＳ Ｐゴシック" pitchFamily="34" charset="-128"/>
              </a:rPr>
              <a:t>&gt; R$ </a:t>
            </a:r>
            <a:r>
              <a:rPr lang="pt-BR" sz="3200" dirty="0" smtClean="0">
                <a:solidFill>
                  <a:srgbClr val="FFFFFF"/>
                </a:solidFill>
                <a:ea typeface="ＭＳ Ｐゴシック" pitchFamily="34" charset="-128"/>
              </a:rPr>
              <a:t>55 </a:t>
            </a:r>
            <a:r>
              <a:rPr lang="pt-BR" sz="3200" dirty="0">
                <a:solidFill>
                  <a:srgbClr val="FFFFFF"/>
                </a:solidFill>
                <a:ea typeface="ＭＳ Ｐゴシック" pitchFamily="34" charset="-128"/>
              </a:rPr>
              <a:t>bilhões</a:t>
            </a:r>
          </a:p>
          <a:p>
            <a:r>
              <a:rPr lang="pt-BR" sz="3200" dirty="0">
                <a:solidFill>
                  <a:srgbClr val="FFFFFF"/>
                </a:solidFill>
                <a:ea typeface="ＭＳ Ｐゴシック" pitchFamily="34" charset="-128"/>
              </a:rPr>
              <a:t>&gt; </a:t>
            </a:r>
            <a:r>
              <a:rPr lang="pt-BR" sz="3200" dirty="0" smtClean="0">
                <a:solidFill>
                  <a:srgbClr val="FFFFFF"/>
                </a:solidFill>
                <a:ea typeface="ＭＳ Ｐゴシック" pitchFamily="34" charset="-128"/>
              </a:rPr>
              <a:t>1,3 </a:t>
            </a:r>
            <a:r>
              <a:rPr lang="pt-BR" sz="3200" dirty="0">
                <a:solidFill>
                  <a:srgbClr val="FFFFFF"/>
                </a:solidFill>
                <a:ea typeface="ＭＳ Ｐゴシック" pitchFamily="34" charset="-128"/>
              </a:rPr>
              <a:t>milhões de itens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475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632075"/>
            <a:ext cx="4089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323528" y="692696"/>
          <a:ext cx="8556612" cy="570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6802" name="CaixaDeTexto 53"/>
          <p:cNvSpPr txBox="1">
            <a:spLocks noChangeArrowheads="1"/>
          </p:cNvSpPr>
          <p:nvPr/>
        </p:nvSpPr>
        <p:spPr bwMode="auto">
          <a:xfrm>
            <a:off x="5999163" y="333375"/>
            <a:ext cx="1758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chemeClr val="bg1"/>
                </a:solidFill>
              </a:rPr>
              <a:t>Gerenciais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6096000" y="3733800"/>
            <a:ext cx="1905000" cy="990600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>
            <a:glow rad="101600">
              <a:srgbClr val="FF0000">
                <a:alpha val="75000"/>
              </a:srgbClr>
            </a:glow>
          </a:effectLst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Administração</a:t>
            </a:r>
            <a:r>
              <a:rPr lang="es-ES" dirty="0" smtClean="0"/>
              <a:t> Pública Federal</a:t>
            </a:r>
            <a:endParaRPr lang="es-ES" dirty="0">
              <a:effectLst/>
            </a:endParaRPr>
          </a:p>
        </p:txBody>
      </p:sp>
      <p:pic>
        <p:nvPicPr>
          <p:cNvPr id="7170" name="Picture 2" descr="C:\Documents and Settings\harocha\Meus documentos\Downloads\1STU6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1" y="2109483"/>
            <a:ext cx="3289638" cy="21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harocha\Meus documentos\Minhas imagens\st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58990"/>
            <a:ext cx="2988289" cy="19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harocha\Meus documentos\Minhas imagens\Guia-Construir-e-Reformar-2be7974d9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59" y="2073097"/>
            <a:ext cx="2808312" cy="21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96275" y="1523890"/>
            <a:ext cx="3169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Poder Executivo</a:t>
            </a:r>
            <a:endParaRPr lang="pt-BR" sz="3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987824" y="4315547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Poder Judiciário</a:t>
            </a:r>
            <a:endParaRPr lang="pt-BR" sz="3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844245" y="1523889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Poder Legislativo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52539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ítulo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n-US" smtClean="0"/>
              <a:t>Mapa mental</a:t>
            </a:r>
            <a:endParaRPr lang="pt-BR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028825"/>
            <a:ext cx="89154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03508881"/>
              </p:ext>
            </p:extLst>
          </p:nvPr>
        </p:nvGraphicFramePr>
        <p:xfrm>
          <a:off x="323528" y="692696"/>
          <a:ext cx="8556612" cy="570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0898" name="CaixaDeTexto 53"/>
          <p:cNvSpPr txBox="1">
            <a:spLocks noChangeArrowheads="1"/>
          </p:cNvSpPr>
          <p:nvPr/>
        </p:nvSpPr>
        <p:spPr bwMode="auto">
          <a:xfrm>
            <a:off x="5999163" y="333375"/>
            <a:ext cx="1758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chemeClr val="bg1"/>
                </a:solidFill>
              </a:rPr>
              <a:t>Gerenciais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590800" y="5410200"/>
            <a:ext cx="1905000" cy="990600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>
            <a:glow rad="101600">
              <a:srgbClr val="FF0000">
                <a:alpha val="75000"/>
              </a:srgbClr>
            </a:glow>
          </a:effectLst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ítulo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pt-BR" smtClean="0"/>
              <a:t>Monitoramento</a:t>
            </a: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180000" numCol="2" spcCol="180000">
            <a:normAutofit fontScale="85000" lnSpcReduction="20000"/>
          </a:bodyPr>
          <a:lstStyle/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Vínculo societário entre licitantes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Vínculo entre licitante e servidor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Fracionamento para dispensar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Mais de um fornecedor "exclusivo"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Desrespeito ao prazo mínimo para entrega de proposta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pt-BR" dirty="0" smtClean="0"/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 smtClean="0"/>
              <a:t>Fracionamento </a:t>
            </a:r>
            <a:r>
              <a:rPr lang="pt-BR" dirty="0"/>
              <a:t>para escapar da modalidade mais complexa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Proposta entregue antes da publicação do edital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Registro da proposta em dias não úteis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Possibilidade de competição em inexigibilidades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Licitantes com endereço em comum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dirty="0"/>
              <a:t>Empresas </a:t>
            </a:r>
            <a:r>
              <a:rPr lang="pt-BR" dirty="0" smtClean="0"/>
              <a:t>recém-criadas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ítulo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pt-BR" smtClean="0"/>
              <a:t>Monitoramento</a:t>
            </a: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180000" numCol="2" spcCol="180000">
            <a:noAutofit/>
          </a:bodyPr>
          <a:lstStyle/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/>
              <a:t>Valores acima do limite legal da modalidade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/>
              <a:t>Pregões onde o melhor proposta não ganhou (coelhos)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/>
              <a:t>Aditivos com valor acima do limite estabelecido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/>
              <a:t>Contratos aditados com menos de um mês de vigência, descaracterizando modalidade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/>
              <a:t>Empenhos com data anterior </a:t>
            </a:r>
            <a:r>
              <a:rPr lang="pt-BR" sz="2200" dirty="0" smtClean="0"/>
              <a:t>à </a:t>
            </a:r>
            <a:r>
              <a:rPr lang="pt-BR" sz="2200" dirty="0"/>
              <a:t>data da proposta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 smtClean="0"/>
              <a:t>Pregão </a:t>
            </a:r>
            <a:r>
              <a:rPr lang="pt-BR" sz="2200" dirty="0"/>
              <a:t>eletrônico para serviços de engenharia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/>
              <a:t>Empresa de pequeno </a:t>
            </a:r>
            <a:r>
              <a:rPr lang="pt-BR" sz="2200" dirty="0" smtClean="0"/>
              <a:t>porte (EPP) </a:t>
            </a:r>
            <a:r>
              <a:rPr lang="pt-BR" sz="2200" dirty="0"/>
              <a:t>ligada a outra empresa</a:t>
            </a: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 smtClean="0"/>
              <a:t>ME/EPP com sócio em comum</a:t>
            </a:r>
            <a:endParaRPr lang="pt-BR" sz="2200" dirty="0"/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200" dirty="0" smtClean="0"/>
              <a:t>ME/EPP com faturamento acima do limite</a:t>
            </a:r>
            <a:endParaRPr lang="pt-B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323528" y="692696"/>
          <a:ext cx="8556612" cy="570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7042" name="CaixaDeTexto 53"/>
          <p:cNvSpPr txBox="1">
            <a:spLocks noChangeArrowheads="1"/>
          </p:cNvSpPr>
          <p:nvPr/>
        </p:nvSpPr>
        <p:spPr bwMode="auto">
          <a:xfrm>
            <a:off x="5999163" y="333375"/>
            <a:ext cx="1758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chemeClr val="bg1"/>
                </a:solidFill>
              </a:rPr>
              <a:t>Gerenciais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43000" y="3733800"/>
            <a:ext cx="1905000" cy="990600"/>
          </a:xfrm>
          <a:prstGeom prst="round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ffectLst>
            <a:glow rad="101600">
              <a:srgbClr val="FF0000">
                <a:alpha val="75000"/>
              </a:srgbClr>
            </a:glow>
          </a:effectLst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ítulo 10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n-US" dirty="0" err="1" smtClean="0"/>
              <a:t>Vínculo</a:t>
            </a:r>
            <a:r>
              <a:rPr lang="en-US" dirty="0" smtClean="0"/>
              <a:t> entre </a:t>
            </a:r>
            <a:r>
              <a:rPr lang="en-US" dirty="0" err="1" smtClean="0"/>
              <a:t>licitantes</a:t>
            </a:r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40558" b="5240"/>
          <a:stretch/>
        </p:blipFill>
        <p:spPr bwMode="auto">
          <a:xfrm>
            <a:off x="539552" y="1484784"/>
            <a:ext cx="8136904" cy="49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/>
          <p:cNvSpPr>
            <a:spLocks noChangeArrowheads="1"/>
          </p:cNvSpPr>
          <p:nvPr/>
        </p:nvSpPr>
        <p:spPr bwMode="auto">
          <a:xfrm>
            <a:off x="6227763" y="4221163"/>
            <a:ext cx="240665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1139" name="Título 4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n-US" dirty="0" err="1" smtClean="0"/>
              <a:t>Vínculo</a:t>
            </a:r>
            <a:r>
              <a:rPr lang="en-US" dirty="0" smtClean="0"/>
              <a:t> entre </a:t>
            </a:r>
            <a:r>
              <a:rPr lang="en-US" dirty="0" err="1" smtClean="0"/>
              <a:t>licitantes</a:t>
            </a:r>
            <a:endParaRPr lang="pt-BR" dirty="0" smtClean="0"/>
          </a:p>
        </p:txBody>
      </p:sp>
      <p:sp>
        <p:nvSpPr>
          <p:cNvPr id="6" name="Retângulo 5"/>
          <p:cNvSpPr/>
          <p:nvPr/>
        </p:nvSpPr>
        <p:spPr bwMode="auto">
          <a:xfrm>
            <a:off x="1475656" y="4252913"/>
            <a:ext cx="1296144" cy="4296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6547747" y="3573016"/>
            <a:ext cx="864096" cy="127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6372"/>
            <a:ext cx="6552728" cy="484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6079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ítulo 10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n-US" dirty="0" err="1" smtClean="0"/>
              <a:t>Fracionamento</a:t>
            </a:r>
            <a:r>
              <a:rPr lang="en-US" dirty="0" smtClean="0"/>
              <a:t> para </a:t>
            </a:r>
            <a:r>
              <a:rPr lang="en-US" dirty="0" err="1" smtClean="0"/>
              <a:t>dispensar</a:t>
            </a:r>
            <a:endParaRPr lang="pt-B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0" r="40000" b="5117"/>
          <a:stretch/>
        </p:blipFill>
        <p:spPr bwMode="auto">
          <a:xfrm>
            <a:off x="179512" y="1484784"/>
            <a:ext cx="873612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ítulo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n-US" dirty="0" err="1" smtClean="0"/>
              <a:t>Fracionamento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dispensar</a:t>
            </a:r>
            <a:endParaRPr lang="pt-BR" sz="2800" dirty="0" smtClean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47211" r="4887" b="9532"/>
          <a:stretch/>
        </p:blipFill>
        <p:spPr bwMode="auto">
          <a:xfrm>
            <a:off x="23464" y="1710892"/>
            <a:ext cx="4517232" cy="224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47794" r="5503" b="9531"/>
          <a:stretch/>
        </p:blipFill>
        <p:spPr bwMode="auto">
          <a:xfrm>
            <a:off x="4586567" y="3826714"/>
            <a:ext cx="4405745" cy="221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106326" y="1773238"/>
            <a:ext cx="8617852" cy="2447925"/>
            <a:chOff x="106326" y="1773238"/>
            <a:chExt cx="8617852" cy="2447925"/>
          </a:xfrm>
        </p:grpSpPr>
        <p:sp>
          <p:nvSpPr>
            <p:cNvPr id="40" name="Retângulo 39"/>
            <p:cNvSpPr>
              <a:spLocks noChangeArrowheads="1"/>
            </p:cNvSpPr>
            <p:nvPr/>
          </p:nvSpPr>
          <p:spPr bwMode="auto">
            <a:xfrm>
              <a:off x="106326" y="1773238"/>
              <a:ext cx="4218024" cy="360362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4324350" y="1953419"/>
              <a:ext cx="4399828" cy="2267744"/>
              <a:chOff x="4324350" y="1953419"/>
              <a:chExt cx="4399828" cy="2267744"/>
            </a:xfrm>
          </p:grpSpPr>
          <p:sp>
            <p:nvSpPr>
              <p:cNvPr id="41" name="Retângulo 40"/>
              <p:cNvSpPr>
                <a:spLocks noChangeArrowheads="1"/>
              </p:cNvSpPr>
              <p:nvPr/>
            </p:nvSpPr>
            <p:spPr bwMode="auto">
              <a:xfrm>
                <a:off x="4550641" y="3860800"/>
                <a:ext cx="4173537" cy="360363"/>
              </a:xfrm>
              <a:prstGeom prst="rect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pt-BR"/>
              </a:p>
            </p:txBody>
          </p:sp>
          <p:cxnSp>
            <p:nvCxnSpPr>
              <p:cNvPr id="42" name="Conector angulado 41"/>
              <p:cNvCxnSpPr>
                <a:cxnSpLocks noChangeShapeType="1"/>
                <a:stCxn id="40" idx="3"/>
              </p:cNvCxnSpPr>
              <p:nvPr/>
            </p:nvCxnSpPr>
            <p:spPr bwMode="auto">
              <a:xfrm>
                <a:off x="4324350" y="1953419"/>
                <a:ext cx="2535237" cy="1907381"/>
              </a:xfrm>
              <a:prstGeom prst="bentConnector3">
                <a:avLst>
                  <a:gd name="adj1" fmla="val 50000"/>
                </a:avLst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9" name="Grupo 8"/>
          <p:cNvGrpSpPr/>
          <p:nvPr/>
        </p:nvGrpSpPr>
        <p:grpSpPr>
          <a:xfrm>
            <a:off x="106326" y="3068961"/>
            <a:ext cx="8920716" cy="2968996"/>
            <a:chOff x="106326" y="3068961"/>
            <a:chExt cx="8920716" cy="2968996"/>
          </a:xfrm>
        </p:grpSpPr>
        <p:sp>
          <p:nvSpPr>
            <p:cNvPr id="43" name="Retângulo 42"/>
            <p:cNvSpPr>
              <a:spLocks noChangeArrowheads="1"/>
            </p:cNvSpPr>
            <p:nvPr/>
          </p:nvSpPr>
          <p:spPr bwMode="auto">
            <a:xfrm>
              <a:off x="106326" y="3068961"/>
              <a:ext cx="4403724" cy="91856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  <p:sp>
          <p:nvSpPr>
            <p:cNvPr id="44" name="Retângulo 43"/>
            <p:cNvSpPr>
              <a:spLocks noChangeArrowheads="1"/>
            </p:cNvSpPr>
            <p:nvPr/>
          </p:nvSpPr>
          <p:spPr bwMode="auto">
            <a:xfrm>
              <a:off x="4545012" y="5157192"/>
              <a:ext cx="4482030" cy="88076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  <p:cxnSp>
          <p:nvCxnSpPr>
            <p:cNvPr id="45" name="Conector angulado 44"/>
            <p:cNvCxnSpPr>
              <a:cxnSpLocks noChangeShapeType="1"/>
              <a:endCxn id="44" idx="1"/>
            </p:cNvCxnSpPr>
            <p:nvPr/>
          </p:nvCxnSpPr>
          <p:spPr bwMode="auto">
            <a:xfrm rot="16200000" flipH="1">
              <a:off x="3413754" y="4466317"/>
              <a:ext cx="1610054" cy="652462"/>
            </a:xfrm>
            <a:prstGeom prst="bentConnector2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6" name="CaixaDeTexto 45"/>
          <p:cNvSpPr txBox="1"/>
          <p:nvPr/>
        </p:nvSpPr>
        <p:spPr>
          <a:xfrm>
            <a:off x="580256" y="4941168"/>
            <a:ext cx="2416046" cy="58477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R$ </a:t>
            </a:r>
            <a:r>
              <a:rPr lang="en-US" sz="3200" b="1" dirty="0" smtClean="0"/>
              <a:t>9.890,00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0174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ítulo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s-ES" sz="3200" dirty="0" smtClean="0"/>
              <a:t>Empresas </a:t>
            </a:r>
            <a:r>
              <a:rPr lang="es-ES" sz="3200" dirty="0" err="1" smtClean="0"/>
              <a:t>recém</a:t>
            </a:r>
            <a:r>
              <a:rPr lang="es-ES" sz="3200" dirty="0" smtClean="0"/>
              <a:t>-criadas que </a:t>
            </a:r>
            <a:r>
              <a:rPr lang="es-ES" sz="3200" dirty="0" err="1" smtClean="0"/>
              <a:t>venceram</a:t>
            </a:r>
            <a:r>
              <a:rPr lang="es-ES" sz="3200" dirty="0" smtClean="0"/>
              <a:t> grandes contratos</a:t>
            </a:r>
            <a:endParaRPr lang="pt-BR" sz="3200" dirty="0" smtClean="0"/>
          </a:p>
        </p:txBody>
      </p:sp>
      <p:cxnSp>
        <p:nvCxnSpPr>
          <p:cNvPr id="8" name="Conector reto 7"/>
          <p:cNvCxnSpPr/>
          <p:nvPr/>
        </p:nvCxnSpPr>
        <p:spPr bwMode="auto">
          <a:xfrm>
            <a:off x="611188" y="2805113"/>
            <a:ext cx="7921625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Elipse 8"/>
          <p:cNvSpPr>
            <a:spLocks noChangeArrowheads="1"/>
          </p:cNvSpPr>
          <p:nvPr/>
        </p:nvSpPr>
        <p:spPr bwMode="auto">
          <a:xfrm>
            <a:off x="1763713" y="2733675"/>
            <a:ext cx="144462" cy="142875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5" name="Elipse 14"/>
          <p:cNvSpPr>
            <a:spLocks noChangeArrowheads="1"/>
          </p:cNvSpPr>
          <p:nvPr/>
        </p:nvSpPr>
        <p:spPr bwMode="auto">
          <a:xfrm>
            <a:off x="3635375" y="2741613"/>
            <a:ext cx="144463" cy="144462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6" name="Elipse 15"/>
          <p:cNvSpPr>
            <a:spLocks noChangeArrowheads="1"/>
          </p:cNvSpPr>
          <p:nvPr/>
        </p:nvSpPr>
        <p:spPr bwMode="auto">
          <a:xfrm>
            <a:off x="5364163" y="2741613"/>
            <a:ext cx="144462" cy="144462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1476375" y="222885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14 fev</a:t>
            </a: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3352800" y="2205038"/>
            <a:ext cx="709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5 abr</a:t>
            </a:r>
          </a:p>
        </p:txBody>
      </p:sp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287338" y="3367088"/>
            <a:ext cx="3403600" cy="2817812"/>
            <a:chOff x="354558" y="3588451"/>
            <a:chExt cx="2962275" cy="2504816"/>
          </a:xfrm>
        </p:grpSpPr>
        <p:pic>
          <p:nvPicPr>
            <p:cNvPr id="97309" name="Imagem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558" y="5197917"/>
              <a:ext cx="2962275" cy="89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310" name="Imagem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4558" y="3588451"/>
              <a:ext cx="2962275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Elipse 10"/>
          <p:cNvSpPr>
            <a:spLocks noChangeArrowheads="1"/>
          </p:cNvSpPr>
          <p:nvPr/>
        </p:nvSpPr>
        <p:spPr bwMode="auto">
          <a:xfrm>
            <a:off x="1989138" y="5230813"/>
            <a:ext cx="1152525" cy="319087"/>
          </a:xfrm>
          <a:prstGeom prst="ellipse">
            <a:avLst/>
          </a:prstGeom>
          <a:noFill/>
          <a:ln w="2540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cxnSp>
        <p:nvCxnSpPr>
          <p:cNvPr id="17" name="Conector em curva 16"/>
          <p:cNvCxnSpPr>
            <a:cxnSpLocks noChangeShapeType="1"/>
            <a:stCxn id="11" idx="6"/>
            <a:endCxn id="15" idx="4"/>
          </p:cNvCxnSpPr>
          <p:nvPr/>
        </p:nvCxnSpPr>
        <p:spPr bwMode="auto">
          <a:xfrm flipV="1">
            <a:off x="3141663" y="2886075"/>
            <a:ext cx="566737" cy="2505075"/>
          </a:xfrm>
          <a:prstGeom prst="curvedConnector2">
            <a:avLst/>
          </a:prstGeom>
          <a:noFill/>
          <a:ln w="25400" algn="ctr">
            <a:solidFill>
              <a:srgbClr val="FF3300"/>
            </a:solidFill>
            <a:round/>
            <a:headEnd/>
            <a:tailEnd type="arrow" w="med" len="med"/>
          </a:ln>
        </p:spPr>
      </p:cxn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5016500" y="2230438"/>
            <a:ext cx="838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12 abr</a:t>
            </a:r>
          </a:p>
        </p:txBody>
      </p:sp>
      <p:cxnSp>
        <p:nvCxnSpPr>
          <p:cNvPr id="22" name="Conector em curva 21"/>
          <p:cNvCxnSpPr>
            <a:cxnSpLocks noChangeShapeType="1"/>
            <a:stCxn id="15" idx="5"/>
          </p:cNvCxnSpPr>
          <p:nvPr/>
        </p:nvCxnSpPr>
        <p:spPr bwMode="auto">
          <a:xfrm rot="16200000" flipH="1">
            <a:off x="4691063" y="1931987"/>
            <a:ext cx="681038" cy="2544763"/>
          </a:xfrm>
          <a:prstGeom prst="curvedConnector3">
            <a:avLst>
              <a:gd name="adj1" fmla="val 50000"/>
            </a:avLst>
          </a:prstGeom>
          <a:noFill/>
          <a:ln w="25400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24" name="Conector em curva 23"/>
          <p:cNvCxnSpPr>
            <a:cxnSpLocks noChangeShapeType="1"/>
            <a:stCxn id="9" idx="4"/>
          </p:cNvCxnSpPr>
          <p:nvPr/>
        </p:nvCxnSpPr>
        <p:spPr bwMode="auto">
          <a:xfrm rot="16200000" flipH="1">
            <a:off x="1666875" y="3044825"/>
            <a:ext cx="490538" cy="153988"/>
          </a:xfrm>
          <a:prstGeom prst="curvedConnector3">
            <a:avLst>
              <a:gd name="adj1" fmla="val 50000"/>
            </a:avLst>
          </a:prstGeom>
          <a:noFill/>
          <a:ln w="25400" algn="ctr">
            <a:solidFill>
              <a:srgbClr val="FF3300"/>
            </a:solidFill>
            <a:round/>
            <a:headEnd/>
            <a:tailEnd type="arrow" w="med" len="med"/>
          </a:ln>
        </p:spPr>
      </p:cxnSp>
      <p:pic>
        <p:nvPicPr>
          <p:cNvPr id="25" name="Imagem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6538" y="3544888"/>
            <a:ext cx="45148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Elipse 30"/>
          <p:cNvSpPr>
            <a:spLocks noChangeArrowheads="1"/>
          </p:cNvSpPr>
          <p:nvPr/>
        </p:nvSpPr>
        <p:spPr bwMode="auto">
          <a:xfrm>
            <a:off x="5510213" y="4616450"/>
            <a:ext cx="2374900" cy="319088"/>
          </a:xfrm>
          <a:prstGeom prst="ellipse">
            <a:avLst/>
          </a:prstGeom>
          <a:noFill/>
          <a:ln w="25400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cxnSp>
        <p:nvCxnSpPr>
          <p:cNvPr id="34" name="Conector em curva 33"/>
          <p:cNvCxnSpPr>
            <a:cxnSpLocks noChangeShapeType="1"/>
            <a:endCxn id="16" idx="6"/>
          </p:cNvCxnSpPr>
          <p:nvPr/>
        </p:nvCxnSpPr>
        <p:spPr bwMode="auto">
          <a:xfrm rot="10800000">
            <a:off x="5508625" y="2813050"/>
            <a:ext cx="2376488" cy="1962150"/>
          </a:xfrm>
          <a:prstGeom prst="curvedConnector3">
            <a:avLst>
              <a:gd name="adj1" fmla="val -35912"/>
            </a:avLst>
          </a:prstGeom>
          <a:noFill/>
          <a:ln w="25400" algn="ctr">
            <a:solidFill>
              <a:srgbClr val="FF3300"/>
            </a:solidFill>
            <a:round/>
            <a:headEnd/>
            <a:tailEnd type="arrow" w="med" len="med"/>
          </a:ln>
        </p:spPr>
      </p:cxnSp>
      <p:sp>
        <p:nvSpPr>
          <p:cNvPr id="20" name="Rounded Rectangular Callout 19"/>
          <p:cNvSpPr/>
          <p:nvPr/>
        </p:nvSpPr>
        <p:spPr bwMode="auto">
          <a:xfrm>
            <a:off x="228600" y="1676400"/>
            <a:ext cx="1524000" cy="533400"/>
          </a:xfrm>
          <a:prstGeom prst="wedgeRoundRectCallout">
            <a:avLst>
              <a:gd name="adj1" fmla="val 35648"/>
              <a:gd name="adj2" fmla="val 71759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1400" dirty="0"/>
              <a:t>Publicação do Edital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2057400" y="1676400"/>
            <a:ext cx="1524000" cy="533400"/>
          </a:xfrm>
          <a:prstGeom prst="wedgeRoundRectCallout">
            <a:avLst>
              <a:gd name="adj1" fmla="val 35648"/>
              <a:gd name="adj2" fmla="val 71759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1400" dirty="0"/>
              <a:t>Recebimento das propostas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3886200" y="1676400"/>
            <a:ext cx="1524000" cy="533400"/>
          </a:xfrm>
          <a:prstGeom prst="wedgeRoundRectCallout">
            <a:avLst>
              <a:gd name="adj1" fmla="val -36987"/>
              <a:gd name="adj2" fmla="val 69575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1400" dirty="0"/>
              <a:t>Resultado</a:t>
            </a:r>
          </a:p>
        </p:txBody>
      </p:sp>
      <p:sp>
        <p:nvSpPr>
          <p:cNvPr id="26" name="Rounded Rectangular Callout 25"/>
          <p:cNvSpPr/>
          <p:nvPr/>
        </p:nvSpPr>
        <p:spPr bwMode="auto">
          <a:xfrm>
            <a:off x="5638800" y="1676400"/>
            <a:ext cx="1524000" cy="533400"/>
          </a:xfrm>
          <a:prstGeom prst="wedgeRoundRectCallout">
            <a:avLst>
              <a:gd name="adj1" fmla="val -36987"/>
              <a:gd name="adj2" fmla="val 69575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1400" dirty="0"/>
              <a:t>Data de abertura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0" grpId="0"/>
      <p:bldP spid="18" grpId="0"/>
      <p:bldP spid="11" grpId="0" animBg="1"/>
      <p:bldP spid="19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harocha\Meus documentos\Downloads\1STU6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1" y="2109483"/>
            <a:ext cx="3289638" cy="21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26479" y="1523890"/>
            <a:ext cx="3169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Poder Executivo</a:t>
            </a:r>
            <a:endParaRPr lang="pt-BR" sz="3200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211960" y="1628800"/>
            <a:ext cx="4536504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sz="2000" b="1" dirty="0" smtClean="0"/>
              <a:t>Presidência da República</a:t>
            </a:r>
            <a:endParaRPr lang="pt-BR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b="1" dirty="0" smtClean="0"/>
              <a:t>39 </a:t>
            </a:r>
            <a:r>
              <a:rPr lang="en-US" sz="2000" b="1" dirty="0" err="1" smtClean="0"/>
              <a:t>Ministérios</a:t>
            </a:r>
            <a:endParaRPr lang="en-US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pt-BR" sz="2000" b="1" dirty="0" smtClean="0"/>
              <a:t>297 Órgãos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pt-BR" sz="2000" b="1" dirty="0" smtClean="0"/>
              <a:t>2,7 mil Unidades</a:t>
            </a:r>
            <a:endParaRPr lang="en-US" sz="2000" b="1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pt-BR" sz="2000" b="1" dirty="0"/>
          </a:p>
          <a:p>
            <a:pPr algn="l"/>
            <a:r>
              <a:rPr lang="pt-BR" sz="2000" b="1" dirty="0" smtClean="0"/>
              <a:t>Servidores Públicos:</a:t>
            </a:r>
            <a:endParaRPr lang="pt-BR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pt-BR" sz="2000" b="1" dirty="0" smtClean="0"/>
              <a:t>630.542 civis</a:t>
            </a:r>
            <a:endParaRPr lang="pt-BR" sz="2000" b="1" dirty="0"/>
          </a:p>
          <a:p>
            <a:pPr lvl="1">
              <a:lnSpc>
                <a:spcPct val="45000"/>
              </a:lnSpc>
            </a:pPr>
            <a:endParaRPr lang="pt-BR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pt-BR" sz="2000" b="1" dirty="0" smtClean="0"/>
              <a:t>340.083 militares</a:t>
            </a:r>
            <a:endParaRPr lang="pt-BR" sz="2000" b="1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Administração</a:t>
            </a:r>
            <a:r>
              <a:rPr lang="es-ES" dirty="0"/>
              <a:t> Pública Federal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99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51050" y="2852738"/>
            <a:ext cx="4897438" cy="18002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pt-BR" altLang="pt-BR" sz="4400" smtClean="0"/>
              <a:t>MAIS EXEMPLOS</a:t>
            </a:r>
          </a:p>
        </p:txBody>
      </p:sp>
    </p:spTree>
    <p:extLst>
      <p:ext uri="{BB962C8B-B14F-4D97-AF65-F5344CB8AC3E}">
        <p14:creationId xmlns:p14="http://schemas.microsoft.com/office/powerpoint/2010/main" val="3523079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Exemplo-T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83439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37000" y="688975"/>
            <a:ext cx="5172075" cy="868363"/>
          </a:xfrm>
        </p:spPr>
        <p:txBody>
          <a:bodyPr/>
          <a:lstStyle/>
          <a:p>
            <a:pPr eaLnBrk="1" hangingPunct="1"/>
            <a:r>
              <a:rPr lang="pt-BR" altLang="pt-BR" sz="3200" smtClean="0"/>
              <a:t>Pregões onde a melhor proposta não ganhou</a:t>
            </a:r>
          </a:p>
        </p:txBody>
      </p:sp>
      <p:sp>
        <p:nvSpPr>
          <p:cNvPr id="18" name="Rounded Rectangular Callout 17"/>
          <p:cNvSpPr>
            <a:spLocks noChangeArrowheads="1"/>
          </p:cNvSpPr>
          <p:nvPr/>
        </p:nvSpPr>
        <p:spPr bwMode="auto">
          <a:xfrm>
            <a:off x="5943600" y="3810000"/>
            <a:ext cx="838200" cy="45720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pt-BR">
                <a:solidFill>
                  <a:srgbClr val="FFFFFF"/>
                </a:solidFill>
              </a:rPr>
              <a:t>1º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45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ular Callout 19"/>
          <p:cNvSpPr>
            <a:spLocks noChangeArrowheads="1"/>
          </p:cNvSpPr>
          <p:nvPr/>
        </p:nvSpPr>
        <p:spPr bwMode="auto">
          <a:xfrm>
            <a:off x="6324600" y="4343400"/>
            <a:ext cx="838200" cy="45720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pt-BR">
                <a:solidFill>
                  <a:srgbClr val="FFFFFF"/>
                </a:solidFill>
              </a:rPr>
              <a:t>2º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1000"/>
            <a:ext cx="45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1"/>
          <p:cNvSpPr>
            <a:spLocks noChangeArrowheads="1"/>
          </p:cNvSpPr>
          <p:nvPr/>
        </p:nvSpPr>
        <p:spPr bwMode="auto">
          <a:xfrm>
            <a:off x="7092950" y="4876800"/>
            <a:ext cx="838200" cy="45720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pt-BR">
                <a:solidFill>
                  <a:srgbClr val="FFFFFF"/>
                </a:solidFill>
              </a:rPr>
              <a:t>3º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4724400"/>
            <a:ext cx="45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ular Callout 23"/>
          <p:cNvSpPr>
            <a:spLocks noChangeArrowheads="1"/>
          </p:cNvSpPr>
          <p:nvPr/>
        </p:nvSpPr>
        <p:spPr bwMode="auto">
          <a:xfrm>
            <a:off x="3657600" y="1676400"/>
            <a:ext cx="3124200" cy="76200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pt-BR">
                <a:solidFill>
                  <a:srgbClr val="FFFFFF"/>
                </a:solidFill>
              </a:rPr>
              <a:t>Contratado: 4º colocado</a:t>
            </a:r>
          </a:p>
        </p:txBody>
      </p:sp>
    </p:spTree>
    <p:extLst>
      <p:ext uri="{BB962C8B-B14F-4D97-AF65-F5344CB8AC3E}">
        <p14:creationId xmlns:p14="http://schemas.microsoft.com/office/powerpoint/2010/main" val="2537784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954588" y="260350"/>
            <a:ext cx="4184650" cy="868363"/>
          </a:xfrm>
        </p:spPr>
        <p:txBody>
          <a:bodyPr/>
          <a:lstStyle/>
          <a:p>
            <a:pPr eaLnBrk="1" hangingPunct="1"/>
            <a:r>
              <a:rPr lang="pt-BR" altLang="pt-BR" sz="2800" smtClean="0"/>
              <a:t> </a:t>
            </a:r>
            <a:r>
              <a:rPr lang="pt-BR" altLang="pt-BR" sz="2000" smtClean="0"/>
              <a:t>Empresa de Pequeno Porte ou Microempresa com faturamento acima do limite</a:t>
            </a:r>
          </a:p>
        </p:txBody>
      </p:sp>
      <p:pic>
        <p:nvPicPr>
          <p:cNvPr id="19459" name="Picture 5" descr="Exemplo-T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84300"/>
            <a:ext cx="83534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>
            <a:spLocks noChangeArrowheads="1"/>
          </p:cNvSpPr>
          <p:nvPr/>
        </p:nvSpPr>
        <p:spPr bwMode="auto">
          <a:xfrm>
            <a:off x="1447800" y="5334000"/>
            <a:ext cx="3124200" cy="99060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pitchFamily="-107" charset="-128"/>
                <a:cs typeface="+mn-cs"/>
              </a:rPr>
              <a:t>Micro-Empresa recebeu mais que R$ 240.000 do próprio Governo</a:t>
            </a:r>
          </a:p>
        </p:txBody>
      </p:sp>
      <p:sp>
        <p:nvSpPr>
          <p:cNvPr id="10" name="Rounded Rectangular Callout 9"/>
          <p:cNvSpPr>
            <a:spLocks noChangeArrowheads="1"/>
          </p:cNvSpPr>
          <p:nvPr/>
        </p:nvSpPr>
        <p:spPr bwMode="auto">
          <a:xfrm>
            <a:off x="3124200" y="1524000"/>
            <a:ext cx="3962400" cy="114300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pitchFamily="-107" charset="-128"/>
                <a:cs typeface="+mn-cs"/>
              </a:rPr>
              <a:t>Micro-Empresa venceu licitação utilizando vantagem da Lei Complementar nº 123/2006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1295400"/>
            <a:ext cx="869349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0000"/>
                </a:solidFill>
              </a:rPr>
              <a:t>2008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5105400"/>
            <a:ext cx="869349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0000"/>
                </a:solidFill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3297401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3"/>
          <p:cNvSpPr>
            <a:spLocks noChangeArrowheads="1"/>
          </p:cNvSpPr>
          <p:nvPr/>
        </p:nvSpPr>
        <p:spPr bwMode="auto">
          <a:xfrm>
            <a:off x="6227763" y="4221163"/>
            <a:ext cx="240665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1139" name="Título 4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n-US" dirty="0" err="1" smtClean="0"/>
              <a:t>Vínculo</a:t>
            </a:r>
            <a:r>
              <a:rPr lang="en-US" dirty="0" smtClean="0"/>
              <a:t> </a:t>
            </a:r>
            <a:r>
              <a:rPr lang="en-US" dirty="0" err="1" smtClean="0"/>
              <a:t>servidor</a:t>
            </a:r>
            <a:r>
              <a:rPr lang="en-US" dirty="0" smtClean="0"/>
              <a:t> x </a:t>
            </a:r>
            <a:r>
              <a:rPr lang="en-US" dirty="0" err="1" smtClean="0"/>
              <a:t>empresa</a:t>
            </a:r>
            <a:endParaRPr lang="pt-BR" dirty="0" smtClean="0"/>
          </a:p>
        </p:txBody>
      </p:sp>
      <p:sp>
        <p:nvSpPr>
          <p:cNvPr id="6" name="Retângulo 5"/>
          <p:cNvSpPr/>
          <p:nvPr/>
        </p:nvSpPr>
        <p:spPr bwMode="auto">
          <a:xfrm>
            <a:off x="1475656" y="4252913"/>
            <a:ext cx="1296144" cy="4296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6547747" y="3573016"/>
            <a:ext cx="864096" cy="127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16102" r="4064" b="8413"/>
          <a:stretch/>
        </p:blipFill>
        <p:spPr bwMode="auto">
          <a:xfrm>
            <a:off x="899592" y="2276872"/>
            <a:ext cx="7208268" cy="34809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61463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ChangeArrowheads="1"/>
          </p:cNvSpPr>
          <p:nvPr/>
        </p:nvSpPr>
        <p:spPr bwMode="auto">
          <a:xfrm>
            <a:off x="2843213" y="115888"/>
            <a:ext cx="6156325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pt-BR" sz="3000" b="1">
                <a:latin typeface="Verdana" pitchFamily="34" charset="0"/>
              </a:rPr>
              <a:t>Painel Gerencial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3" r="21372"/>
          <a:stretch/>
        </p:blipFill>
        <p:spPr bwMode="auto">
          <a:xfrm>
            <a:off x="323528" y="984250"/>
            <a:ext cx="8280920" cy="529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pt-BR" smtClean="0"/>
              <a:t>Cartão de Crédito</a:t>
            </a:r>
          </a:p>
        </p:txBody>
      </p:sp>
      <p:sp>
        <p:nvSpPr>
          <p:cNvPr id="4" name="CaixaDeTexto 4"/>
          <p:cNvSpPr txBox="1"/>
          <p:nvPr/>
        </p:nvSpPr>
        <p:spPr>
          <a:xfrm>
            <a:off x="755576" y="1661728"/>
            <a:ext cx="7848872" cy="4401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2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b="1" dirty="0">
                <a:ea typeface="ＭＳ Ｐゴシック" pitchFamily="-107" charset="-128"/>
              </a:rPr>
              <a:t>Fracionamento dos gastos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 err="1">
                <a:ea typeface="ＭＳ Ｐゴシック" pitchFamily="-107" charset="-128"/>
              </a:rPr>
              <a:t>Combustível</a:t>
            </a:r>
            <a:r>
              <a:rPr lang="es-ES" sz="2000" dirty="0">
                <a:ea typeface="ＭＳ Ｐゴシック" pitchFamily="-107" charset="-128"/>
              </a:rPr>
              <a:t>, </a:t>
            </a:r>
            <a:r>
              <a:rPr lang="es-ES" sz="2000" dirty="0" err="1">
                <a:ea typeface="ＭＳ Ｐゴシック" pitchFamily="-107" charset="-128"/>
              </a:rPr>
              <a:t>alojamento</a:t>
            </a:r>
            <a:r>
              <a:rPr lang="es-ES" sz="2000" dirty="0">
                <a:ea typeface="ＭＳ Ｐゴシック" pitchFamily="-107" charset="-128"/>
              </a:rPr>
              <a:t>, supermercado, </a:t>
            </a:r>
            <a:r>
              <a:rPr lang="es-ES" sz="2000" dirty="0" err="1">
                <a:ea typeface="ＭＳ Ｐゴシック" pitchFamily="-107" charset="-128"/>
              </a:rPr>
              <a:t>delicatessen</a:t>
            </a:r>
            <a:r>
              <a:rPr lang="es-ES" sz="2000" dirty="0">
                <a:ea typeface="ＭＳ Ｐゴシック" pitchFamily="-107" charset="-128"/>
              </a:rPr>
              <a:t> e restaurante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b="1" dirty="0" err="1">
                <a:ea typeface="ＭＳ Ｐゴシック" pitchFamily="-107" charset="-128"/>
              </a:rPr>
              <a:t>Estabelecimentos</a:t>
            </a:r>
            <a:r>
              <a:rPr lang="es-ES" sz="2000" b="1" dirty="0">
                <a:ea typeface="ＭＳ Ｐゴシック" pitchFamily="-107" charset="-128"/>
              </a:rPr>
              <a:t> atípicos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 err="1">
                <a:ea typeface="ＭＳ Ｐゴシック" pitchFamily="-107" charset="-128"/>
              </a:rPr>
              <a:t>Despesas</a:t>
            </a:r>
            <a:r>
              <a:rPr lang="es-ES" sz="2000" dirty="0">
                <a:ea typeface="ＭＳ Ｐゴシック" pitchFamily="-107" charset="-128"/>
              </a:rPr>
              <a:t> durante </a:t>
            </a:r>
            <a:r>
              <a:rPr lang="es-ES" sz="2000" dirty="0" err="1">
                <a:ea typeface="ＭＳ Ｐゴシック" pitchFamily="-107" charset="-128"/>
              </a:rPr>
              <a:t>férias</a:t>
            </a:r>
            <a:r>
              <a:rPr lang="es-ES" sz="2000" dirty="0">
                <a:ea typeface="ＭＳ Ｐゴシック" pitchFamily="-107" charset="-128"/>
              </a:rPr>
              <a:t> do portador 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 err="1">
                <a:ea typeface="ＭＳ Ｐゴシック" pitchFamily="-107" charset="-128"/>
              </a:rPr>
              <a:t>Transações</a:t>
            </a:r>
            <a:r>
              <a:rPr lang="es-ES" sz="2000" dirty="0">
                <a:ea typeface="ＭＳ Ｐゴシック" pitchFamily="-107" charset="-128"/>
              </a:rPr>
              <a:t> </a:t>
            </a:r>
            <a:r>
              <a:rPr lang="es-ES" sz="2000" dirty="0" err="1">
                <a:ea typeface="ＭＳ Ｐゴシック" pitchFamily="-107" charset="-128"/>
              </a:rPr>
              <a:t>em</a:t>
            </a:r>
            <a:r>
              <a:rPr lang="es-ES" sz="2000" dirty="0">
                <a:ea typeface="ＭＳ Ｐゴシック" pitchFamily="-107" charset="-128"/>
              </a:rPr>
              <a:t> </a:t>
            </a:r>
            <a:r>
              <a:rPr lang="es-ES" sz="2000" dirty="0" err="1">
                <a:ea typeface="ＭＳ Ｐゴシック" pitchFamily="-107" charset="-128"/>
              </a:rPr>
              <a:t>finais</a:t>
            </a:r>
            <a:r>
              <a:rPr lang="es-ES" sz="2000" dirty="0">
                <a:ea typeface="ＭＳ Ｐゴシック" pitchFamily="-107" charset="-128"/>
              </a:rPr>
              <a:t> de semana </a:t>
            </a:r>
            <a:r>
              <a:rPr lang="es-ES" sz="2000" dirty="0" err="1">
                <a:ea typeface="ＭＳ Ｐゴシック" pitchFamily="-107" charset="-128"/>
              </a:rPr>
              <a:t>ou</a:t>
            </a:r>
            <a:r>
              <a:rPr lang="es-ES" sz="2000" dirty="0">
                <a:ea typeface="ＭＳ Ｐゴシック" pitchFamily="-107" charset="-128"/>
              </a:rPr>
              <a:t> feriados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</p:txBody>
      </p:sp>
      <p:pic>
        <p:nvPicPr>
          <p:cNvPr id="10752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133600"/>
            <a:ext cx="28956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Box 5"/>
          <p:cNvSpPr txBox="1">
            <a:spLocks noChangeArrowheads="1"/>
          </p:cNvSpPr>
          <p:nvPr/>
        </p:nvSpPr>
        <p:spPr bwMode="auto">
          <a:xfrm>
            <a:off x="5003800" y="4306888"/>
            <a:ext cx="36718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800">
                <a:solidFill>
                  <a:srgbClr val="3366FF"/>
                </a:solidFill>
              </a:rPr>
              <a:t>+ 10 trilhas de auditoria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pt-BR" smtClean="0"/>
              <a:t>Terceirização</a:t>
            </a:r>
          </a:p>
        </p:txBody>
      </p:sp>
      <p:sp>
        <p:nvSpPr>
          <p:cNvPr id="4" name="CaixaDeTexto 4"/>
          <p:cNvSpPr txBox="1"/>
          <p:nvPr/>
        </p:nvSpPr>
        <p:spPr>
          <a:xfrm>
            <a:off x="755576" y="1905001"/>
            <a:ext cx="8156818" cy="4401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2">
            <a:spAutoFit/>
          </a:bodyPr>
          <a:lstStyle/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b="1" dirty="0" err="1"/>
              <a:t>Nepotismo</a:t>
            </a: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 err="1"/>
              <a:t>Empregados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várias</a:t>
            </a:r>
            <a:r>
              <a:rPr lang="en-US" sz="2000" dirty="0"/>
              <a:t> </a:t>
            </a:r>
            <a:r>
              <a:rPr lang="en-US" sz="2000" dirty="0" err="1"/>
              <a:t>folhas</a:t>
            </a:r>
            <a:r>
              <a:rPr lang="en-US" sz="2000" dirty="0"/>
              <a:t> de </a:t>
            </a:r>
            <a:r>
              <a:rPr lang="en-US" sz="2000" dirty="0" err="1"/>
              <a:t>pagamento</a:t>
            </a:r>
            <a:endParaRPr lang="en-US" sz="2000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b="1" dirty="0" err="1"/>
              <a:t>Servidor</a:t>
            </a:r>
            <a:r>
              <a:rPr lang="en-US" sz="2000" b="1" dirty="0"/>
              <a:t> </a:t>
            </a:r>
            <a:r>
              <a:rPr lang="en-US" sz="2000" b="1" dirty="0" err="1"/>
              <a:t>Público</a:t>
            </a:r>
            <a:r>
              <a:rPr lang="en-US" sz="2000" b="1" dirty="0"/>
              <a:t> </a:t>
            </a:r>
            <a:r>
              <a:rPr lang="en-US" sz="2000" b="1" dirty="0" err="1"/>
              <a:t>como</a:t>
            </a:r>
            <a:r>
              <a:rPr lang="en-US" sz="2000" b="1" dirty="0"/>
              <a:t> </a:t>
            </a:r>
            <a:r>
              <a:rPr lang="en-US" sz="2000" b="1" dirty="0" err="1"/>
              <a:t>contratado</a:t>
            </a: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b="1" dirty="0" err="1"/>
              <a:t>Comparação</a:t>
            </a:r>
            <a:r>
              <a:rPr lang="en-US" sz="2000" b="1" dirty="0"/>
              <a:t> entre </a:t>
            </a:r>
            <a:r>
              <a:rPr lang="en-US" sz="2000" b="1" dirty="0" err="1"/>
              <a:t>custos</a:t>
            </a:r>
            <a:r>
              <a:rPr lang="en-US" sz="2000" b="1" dirty="0"/>
              <a:t> e </a:t>
            </a:r>
            <a:r>
              <a:rPr lang="en-US" sz="2000" b="1" dirty="0" err="1"/>
              <a:t>salários</a:t>
            </a: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/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dirty="0"/>
          </a:p>
        </p:txBody>
      </p:sp>
      <p:sp>
        <p:nvSpPr>
          <p:cNvPr id="109571" name="TextBox 5"/>
          <p:cNvSpPr txBox="1">
            <a:spLocks noChangeArrowheads="1"/>
          </p:cNvSpPr>
          <p:nvPr/>
        </p:nvSpPr>
        <p:spPr bwMode="auto">
          <a:xfrm>
            <a:off x="755650" y="5257800"/>
            <a:ext cx="8156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800">
                <a:solidFill>
                  <a:srgbClr val="3366FF"/>
                </a:solidFill>
              </a:rPr>
              <a:t>+ 25 trilhas de auditoria</a:t>
            </a:r>
          </a:p>
        </p:txBody>
      </p:sp>
      <p:pic>
        <p:nvPicPr>
          <p:cNvPr id="109572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839913"/>
            <a:ext cx="2881312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pt-BR" smtClean="0"/>
              <a:t>Programas sociais e de fomento</a:t>
            </a:r>
          </a:p>
        </p:txBody>
      </p:sp>
      <p:sp>
        <p:nvSpPr>
          <p:cNvPr id="4" name="CaixaDeTexto 4"/>
          <p:cNvSpPr txBox="1"/>
          <p:nvPr/>
        </p:nvSpPr>
        <p:spPr>
          <a:xfrm>
            <a:off x="755650" y="1905000"/>
            <a:ext cx="6940550" cy="46323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b="1" dirty="0">
                <a:ea typeface="ＭＳ Ｐゴシック" pitchFamily="-107" charset="-128"/>
              </a:rPr>
              <a:t>Servidores públicos beneficiados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>
                <a:ea typeface="ＭＳ Ｐゴシック" pitchFamily="-107" charset="-128"/>
              </a:rPr>
              <a:t>Patrimônio incompatível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 err="1">
                <a:ea typeface="ＭＳ Ｐゴシック" pitchFamily="-107" charset="-128"/>
              </a:rPr>
              <a:t>Beneficiários</a:t>
            </a:r>
            <a:r>
              <a:rPr lang="es-ES" sz="2000" dirty="0">
                <a:ea typeface="ＭＳ Ｐゴシック" pitchFamily="-107" charset="-128"/>
              </a:rPr>
              <a:t> </a:t>
            </a:r>
            <a:r>
              <a:rPr lang="es-ES" sz="2000" dirty="0" err="1">
                <a:ea typeface="ＭＳ Ｐゴシック" pitchFamily="-107" charset="-128"/>
              </a:rPr>
              <a:t>falecidos</a:t>
            </a: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 err="1">
                <a:ea typeface="ＭＳ Ｐゴシック" pitchFamily="-107" charset="-128"/>
              </a:rPr>
              <a:t>Verificação</a:t>
            </a:r>
            <a:r>
              <a:rPr lang="es-ES" sz="2000" dirty="0">
                <a:ea typeface="ＭＳ Ｐゴシック" pitchFamily="-107" charset="-128"/>
              </a:rPr>
              <a:t> de condicionalidades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>
                <a:ea typeface="ＭＳ Ｐゴシック" pitchFamily="-107" charset="-128"/>
              </a:rPr>
              <a:t>Domicílio inexistente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>
                <a:ea typeface="ＭＳ Ｐゴシック" pitchFamily="-107" charset="-128"/>
              </a:rPr>
              <a:t>Família com mais de um representante legal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>
                <a:ea typeface="ＭＳ Ｐゴシック" pitchFamily="-107" charset="-128"/>
              </a:rPr>
              <a:t>Vínculos </a:t>
            </a:r>
            <a:r>
              <a:rPr lang="es-ES" sz="2000" dirty="0" err="1">
                <a:ea typeface="ＭＳ Ｐゴシック" pitchFamily="-107" charset="-128"/>
              </a:rPr>
              <a:t>Societários</a:t>
            </a: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s-ES" sz="2000" dirty="0" err="1">
                <a:ea typeface="ＭＳ Ｐゴシック" pitchFamily="-107" charset="-128"/>
              </a:rPr>
              <a:t>Capacidade</a:t>
            </a:r>
            <a:r>
              <a:rPr lang="es-ES" sz="2000" dirty="0">
                <a:ea typeface="ＭＳ Ｐゴシック" pitchFamily="-107" charset="-128"/>
              </a:rPr>
              <a:t> </a:t>
            </a:r>
            <a:r>
              <a:rPr lang="es-ES" sz="2000" dirty="0" err="1">
                <a:ea typeface="ＭＳ Ｐゴシック" pitchFamily="-107" charset="-128"/>
              </a:rPr>
              <a:t>financeira</a:t>
            </a:r>
            <a:r>
              <a:rPr lang="es-ES" sz="2000" dirty="0">
                <a:ea typeface="ＭＳ Ｐゴシック" pitchFamily="-107" charset="-128"/>
              </a:rPr>
              <a:t> </a:t>
            </a:r>
            <a:r>
              <a:rPr lang="es-ES" sz="2000" dirty="0" err="1">
                <a:ea typeface="ＭＳ Ｐゴシック" pitchFamily="-107" charset="-128"/>
              </a:rPr>
              <a:t>incompatível</a:t>
            </a: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Tx/>
              <a:buAutoNum type="arabicPeriod"/>
              <a:defRPr/>
            </a:pPr>
            <a:endParaRPr lang="es-ES" sz="2000" dirty="0">
              <a:ea typeface="ＭＳ Ｐゴシック" pitchFamily="-107" charset="-128"/>
            </a:endParaRPr>
          </a:p>
        </p:txBody>
      </p:sp>
      <p:pic>
        <p:nvPicPr>
          <p:cNvPr id="11366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2763" y="1878013"/>
            <a:ext cx="166687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12" descr="logoSegund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9375" y="2673350"/>
            <a:ext cx="19653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2038" y="4295775"/>
            <a:ext cx="2287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TextBox 5"/>
          <p:cNvSpPr txBox="1">
            <a:spLocks noChangeArrowheads="1"/>
          </p:cNvSpPr>
          <p:nvPr/>
        </p:nvSpPr>
        <p:spPr bwMode="auto">
          <a:xfrm>
            <a:off x="900113" y="5589588"/>
            <a:ext cx="65516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800">
                <a:solidFill>
                  <a:srgbClr val="3366FF"/>
                </a:solidFill>
              </a:rPr>
              <a:t>+42 trilhas de auditoria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pt-BR" smtClean="0"/>
              <a:t>Diárias e Passagens</a:t>
            </a:r>
          </a:p>
        </p:txBody>
      </p:sp>
      <p:sp>
        <p:nvSpPr>
          <p:cNvPr id="4" name="CaixaDeTexto 4"/>
          <p:cNvSpPr txBox="1"/>
          <p:nvPr/>
        </p:nvSpPr>
        <p:spPr>
          <a:xfrm>
            <a:off x="477431" y="1628800"/>
            <a:ext cx="8255940" cy="48628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2"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dirty="0"/>
              <a:t>Cálculo </a:t>
            </a:r>
            <a:r>
              <a:rPr lang="es-ES" sz="2000" dirty="0" err="1"/>
              <a:t>incorreto</a:t>
            </a:r>
            <a:r>
              <a:rPr lang="es-ES" sz="2000" dirty="0"/>
              <a:t> das </a:t>
            </a:r>
            <a:r>
              <a:rPr lang="es-ES" sz="2000" dirty="0" err="1"/>
              <a:t>taxas</a:t>
            </a:r>
            <a:r>
              <a:rPr lang="es-ES" sz="2000" dirty="0"/>
              <a:t> de embarque</a:t>
            </a:r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dirty="0" err="1"/>
              <a:t>Excesso</a:t>
            </a:r>
            <a:r>
              <a:rPr lang="es-ES" sz="2000" dirty="0"/>
              <a:t> de </a:t>
            </a:r>
            <a:r>
              <a:rPr lang="es-ES" sz="2000" dirty="0" err="1"/>
              <a:t>diárias</a:t>
            </a:r>
            <a:r>
              <a:rPr lang="es-ES" sz="2000" dirty="0"/>
              <a:t> para servidor</a:t>
            </a:r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b="1" dirty="0"/>
              <a:t>Reservas de </a:t>
            </a:r>
            <a:r>
              <a:rPr lang="es-ES" sz="2000" b="1" dirty="0" err="1"/>
              <a:t>passagens</a:t>
            </a:r>
            <a:r>
              <a:rPr lang="es-ES" sz="2000" b="1" dirty="0"/>
              <a:t> </a:t>
            </a:r>
            <a:r>
              <a:rPr lang="es-ES" sz="2000" b="1" dirty="0" err="1"/>
              <a:t>sem</a:t>
            </a:r>
            <a:r>
              <a:rPr lang="es-ES" sz="2000" b="1" dirty="0"/>
              <a:t> </a:t>
            </a:r>
            <a:r>
              <a:rPr lang="es-ES" sz="2000" b="1" dirty="0" err="1"/>
              <a:t>planejamento</a:t>
            </a:r>
            <a:r>
              <a:rPr lang="es-ES" sz="2000" b="1" dirty="0"/>
              <a:t> </a:t>
            </a:r>
            <a:r>
              <a:rPr lang="es-ES" sz="2000" b="1" dirty="0" err="1"/>
              <a:t>prévio</a:t>
            </a:r>
            <a:endParaRPr lang="es-ES" sz="2000" b="1" dirty="0"/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dirty="0" err="1"/>
              <a:t>Estatísticas</a:t>
            </a:r>
            <a:r>
              <a:rPr lang="es-ES" sz="2000" dirty="0"/>
              <a:t> de </a:t>
            </a:r>
            <a:r>
              <a:rPr lang="es-ES" sz="2000" dirty="0" err="1"/>
              <a:t>ocupação</a:t>
            </a:r>
            <a:endParaRPr lang="es-ES" sz="2000" dirty="0"/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b="1" dirty="0" err="1"/>
              <a:t>Mapeamento</a:t>
            </a:r>
            <a:r>
              <a:rPr lang="es-ES" sz="2000" b="1" dirty="0"/>
              <a:t> dos </a:t>
            </a:r>
            <a:r>
              <a:rPr lang="es-ES" sz="2000" b="1" dirty="0" err="1"/>
              <a:t>preços</a:t>
            </a:r>
            <a:r>
              <a:rPr lang="es-ES" sz="2000" b="1" dirty="0"/>
              <a:t> pagos por </a:t>
            </a:r>
            <a:r>
              <a:rPr lang="es-ES" sz="2000" b="1" dirty="0" err="1"/>
              <a:t>passagens</a:t>
            </a:r>
            <a:r>
              <a:rPr lang="es-ES" sz="2000" b="1" dirty="0"/>
              <a:t> aéreas</a:t>
            </a:r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t-BR" sz="2000" b="1" dirty="0"/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t-BR" sz="2000" b="1" dirty="0"/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t-BR" sz="2000" b="1" dirty="0"/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t-BR" sz="2000" b="1" dirty="0"/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t-BR" sz="2000" b="1" dirty="0"/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t-BR" sz="2000" b="1" dirty="0"/>
          </a:p>
        </p:txBody>
      </p:sp>
      <p:sp>
        <p:nvSpPr>
          <p:cNvPr id="115715" name="TextBox 5"/>
          <p:cNvSpPr txBox="1">
            <a:spLocks noChangeArrowheads="1"/>
          </p:cNvSpPr>
          <p:nvPr/>
        </p:nvSpPr>
        <p:spPr bwMode="auto">
          <a:xfrm>
            <a:off x="5580063" y="4483100"/>
            <a:ext cx="33131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>
                <a:solidFill>
                  <a:srgbClr val="3366FF"/>
                </a:solidFill>
              </a:rPr>
              <a:t>+ 6 trilhas de auditoria</a:t>
            </a:r>
          </a:p>
        </p:txBody>
      </p:sp>
      <p:pic>
        <p:nvPicPr>
          <p:cNvPr id="11571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2133600"/>
            <a:ext cx="270827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9923" r="32884" b="1271"/>
          <a:stretch/>
        </p:blipFill>
        <p:spPr bwMode="auto">
          <a:xfrm>
            <a:off x="233916" y="692696"/>
            <a:ext cx="8082499" cy="615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7544" y="2348880"/>
            <a:ext cx="8541121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 smtClean="0"/>
              <a:t>O orçamento do governo federal </a:t>
            </a:r>
          </a:p>
          <a:p>
            <a:r>
              <a:rPr lang="pt-BR" sz="4000" dirty="0" smtClean="0"/>
              <a:t>para 2014 é de  </a:t>
            </a:r>
          </a:p>
          <a:p>
            <a:endParaRPr lang="pt-BR" sz="4000" dirty="0"/>
          </a:p>
          <a:p>
            <a:r>
              <a:rPr lang="pt-BR" sz="4000" dirty="0" smtClean="0"/>
              <a:t>			</a:t>
            </a:r>
            <a:r>
              <a:rPr lang="pt-BR" sz="5400" b="1" dirty="0" smtClean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pt-BR" sz="5400" b="1" dirty="0">
                <a:solidFill>
                  <a:schemeClr val="accent6">
                    <a:lumMod val="50000"/>
                  </a:schemeClr>
                </a:solidFill>
              </a:rPr>
              <a:t>$ </a:t>
            </a:r>
            <a:r>
              <a:rPr lang="pt-BR" sz="5400" b="1" dirty="0" smtClean="0">
                <a:solidFill>
                  <a:schemeClr val="accent6">
                    <a:lumMod val="50000"/>
                  </a:schemeClr>
                </a:solidFill>
              </a:rPr>
              <a:t>2,488 trilhões</a:t>
            </a:r>
            <a:endParaRPr lang="pt-BR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509588" y="598488"/>
            <a:ext cx="8226425" cy="1144587"/>
          </a:xfrm>
        </p:spPr>
        <p:txBody>
          <a:bodyPr/>
          <a:lstStyle/>
          <a:p>
            <a:r>
              <a:rPr lang="en-US" smtClean="0"/>
              <a:t>OSCIP</a:t>
            </a:r>
            <a:endParaRPr lang="pt-BR" smtClean="0"/>
          </a:p>
        </p:txBody>
      </p:sp>
      <p:sp>
        <p:nvSpPr>
          <p:cNvPr id="4" name="CaixaDeTexto 4"/>
          <p:cNvSpPr txBox="1"/>
          <p:nvPr/>
        </p:nvSpPr>
        <p:spPr>
          <a:xfrm>
            <a:off x="395535" y="1701112"/>
            <a:ext cx="8280921" cy="3480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2"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000" b="1" dirty="0"/>
              <a:t>Venda de entidades</a:t>
            </a:r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000" b="1" dirty="0"/>
              <a:t>Vínculos com políticos</a:t>
            </a:r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000" b="1" dirty="0"/>
              <a:t>Dirigentes em comum</a:t>
            </a:r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000" b="1" dirty="0"/>
              <a:t>Doações para candidatos</a:t>
            </a:r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000" b="1" dirty="0"/>
              <a:t>Atividades econômicas vedadas por lei</a:t>
            </a:r>
          </a:p>
          <a:p>
            <a:pPr marL="457200" indent="-457200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2000" b="1" dirty="0"/>
              <a:t>Abertura da entidade próxima a celebração do convênio.</a:t>
            </a:r>
          </a:p>
        </p:txBody>
      </p:sp>
      <p:sp>
        <p:nvSpPr>
          <p:cNvPr id="119811" name="TextBox 5"/>
          <p:cNvSpPr txBox="1">
            <a:spLocks noChangeArrowheads="1"/>
          </p:cNvSpPr>
          <p:nvPr/>
        </p:nvSpPr>
        <p:spPr bwMode="auto">
          <a:xfrm>
            <a:off x="4067175" y="5643563"/>
            <a:ext cx="32162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800">
                <a:solidFill>
                  <a:srgbClr val="3366FF"/>
                </a:solidFill>
              </a:rPr>
              <a:t>+ 17 trilhas</a:t>
            </a:r>
          </a:p>
        </p:txBody>
      </p:sp>
      <p:pic>
        <p:nvPicPr>
          <p:cNvPr id="11981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657600"/>
            <a:ext cx="16764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7" name="Group 4"/>
          <p:cNvGrpSpPr>
            <a:grpSpLocks/>
          </p:cNvGrpSpPr>
          <p:nvPr/>
        </p:nvGrpSpPr>
        <p:grpSpPr bwMode="auto">
          <a:xfrm>
            <a:off x="609600" y="1219200"/>
            <a:ext cx="7543800" cy="5122863"/>
            <a:chOff x="0" y="0"/>
            <a:chExt cx="5760" cy="4283"/>
          </a:xfrm>
        </p:grpSpPr>
        <p:pic>
          <p:nvPicPr>
            <p:cNvPr id="121860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4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61" name="Rectangle 6"/>
            <p:cNvSpPr>
              <a:spLocks noChangeArrowheads="1"/>
            </p:cNvSpPr>
            <p:nvPr/>
          </p:nvSpPr>
          <p:spPr bwMode="auto">
            <a:xfrm>
              <a:off x="5040" y="336"/>
              <a:ext cx="526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r" eaLnBrk="0" hangingPunct="0"/>
              <a:endParaRPr lang="pt-BR" sz="2800" b="1"/>
            </a:p>
          </p:txBody>
        </p:sp>
      </p:grpSp>
      <p:sp>
        <p:nvSpPr>
          <p:cNvPr id="49155" name="AutoShape 7"/>
          <p:cNvSpPr>
            <a:spLocks noChangeArrowheads="1"/>
          </p:cNvSpPr>
          <p:nvPr/>
        </p:nvSpPr>
        <p:spPr bwMode="auto">
          <a:xfrm>
            <a:off x="4716463" y="2214563"/>
            <a:ext cx="2373312" cy="666750"/>
          </a:xfrm>
          <a:prstGeom prst="wedgeRectCallout">
            <a:avLst>
              <a:gd name="adj1" fmla="val -55515"/>
              <a:gd name="adj2" fmla="val 87261"/>
            </a:avLst>
          </a:prstGeom>
          <a:ln>
            <a:headEnd/>
            <a:tailEnd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2160" tIns="46080" rIns="92160" bIns="46080" anchor="ctr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sz="1600" b="1" dirty="0">
                <a:solidFill>
                  <a:schemeClr val="bg1"/>
                </a:solidFill>
              </a:rPr>
              <a:t>Presidente de 45 </a:t>
            </a:r>
          </a:p>
          <a:p>
            <a:pPr algn="ctr" fontAlgn="auto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pt-BR" sz="1600" b="1" dirty="0">
                <a:solidFill>
                  <a:schemeClr val="bg1"/>
                </a:solidFill>
              </a:rPr>
              <a:t>ONGs</a:t>
            </a:r>
          </a:p>
        </p:txBody>
      </p:sp>
      <p:sp>
        <p:nvSpPr>
          <p:cNvPr id="121859" name="Rectangle 10"/>
          <p:cNvSpPr>
            <a:spLocks noChangeArrowheads="1"/>
          </p:cNvSpPr>
          <p:nvPr/>
        </p:nvSpPr>
        <p:spPr bwMode="auto">
          <a:xfrm>
            <a:off x="4716463" y="4221163"/>
            <a:ext cx="1295400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FCGJ_T_1393342_mmp4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1098712"/>
            <a:ext cx="6947476" cy="521060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pPr defTabSz="407526">
              <a:buFont typeface="Times New Roman" pitchFamily="16" charset="0"/>
              <a:buNone/>
              <a:defRPr/>
            </a:pPr>
            <a:r>
              <a:rPr lang="es-ES" dirty="0" err="1" smtClean="0"/>
              <a:t>Desafios</a:t>
            </a:r>
            <a:r>
              <a:rPr lang="es-ES" dirty="0" smtClean="0"/>
              <a:t> tecnológicos</a:t>
            </a:r>
            <a:endParaRPr lang="es-ES" dirty="0"/>
          </a:p>
        </p:txBody>
      </p:sp>
      <p:sp>
        <p:nvSpPr>
          <p:cNvPr id="128002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>
            <a:spLocks noChangeArrowheads="1"/>
          </p:cNvSpPr>
          <p:nvPr/>
        </p:nvSpPr>
        <p:spPr bwMode="auto">
          <a:xfrm>
            <a:off x="179388" y="4797425"/>
            <a:ext cx="4667250" cy="158432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0" y="2781300"/>
            <a:ext cx="4654550" cy="1031875"/>
          </a:xfrm>
          <a:prstGeom prst="rect">
            <a:avLst/>
          </a:prstGeom>
          <a:solidFill>
            <a:srgbClr val="00B0F0">
              <a:alpha val="54117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922463" y="2679700"/>
            <a:ext cx="26670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/>
              <a:t>~2TB</a:t>
            </a:r>
            <a:endParaRPr lang="pt-BR" sz="8000"/>
          </a:p>
        </p:txBody>
      </p:sp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5048250" y="919163"/>
            <a:ext cx="3457575" cy="5332412"/>
            <a:chOff x="5047953" y="919459"/>
            <a:chExt cx="3458418" cy="5331369"/>
          </a:xfrm>
        </p:grpSpPr>
        <p:sp>
          <p:nvSpPr>
            <p:cNvPr id="130065" name="17 Rectángulo"/>
            <p:cNvSpPr>
              <a:spLocks noChangeArrowheads="1"/>
            </p:cNvSpPr>
            <p:nvPr/>
          </p:nvSpPr>
          <p:spPr bwMode="auto">
            <a:xfrm>
              <a:off x="5047953" y="919459"/>
              <a:ext cx="3458418" cy="5331369"/>
            </a:xfrm>
            <a:prstGeom prst="rect">
              <a:avLst/>
            </a:prstGeom>
            <a:solidFill>
              <a:srgbClr val="00B0F0">
                <a:alpha val="5411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s-ES"/>
            </a:p>
          </p:txBody>
        </p:sp>
        <p:sp>
          <p:nvSpPr>
            <p:cNvPr id="130066" name="CaixaDeTexto 4"/>
            <p:cNvSpPr txBox="1">
              <a:spLocks noChangeArrowheads="1"/>
            </p:cNvSpPr>
            <p:nvPr/>
          </p:nvSpPr>
          <p:spPr bwMode="auto">
            <a:xfrm>
              <a:off x="5047953" y="919459"/>
              <a:ext cx="1762897" cy="4708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200"/>
                <a:t>Compras</a:t>
              </a:r>
              <a:br>
                <a:rPr lang="es-ES" sz="1200"/>
              </a:br>
              <a:r>
                <a:rPr lang="es-ES" sz="1200"/>
                <a:t>Contratos</a:t>
              </a:r>
              <a:br>
                <a:rPr lang="es-ES" sz="1200"/>
              </a:br>
              <a:r>
                <a:rPr lang="es-ES" sz="1200"/>
                <a:t>Pagamentos</a:t>
              </a:r>
              <a:br>
                <a:rPr lang="es-ES" sz="1200"/>
              </a:br>
              <a:r>
                <a:rPr lang="es-ES" sz="1200"/>
                <a:t>Empresas</a:t>
              </a:r>
              <a:br>
                <a:rPr lang="es-ES" sz="1200"/>
              </a:br>
              <a:r>
                <a:rPr lang="es-ES" sz="1200"/>
                <a:t>Pessoas Físicas</a:t>
              </a:r>
              <a:br>
                <a:rPr lang="es-ES" sz="1200"/>
              </a:br>
              <a:r>
                <a:rPr lang="es-ES" sz="1200"/>
                <a:t>Servidores Públicos</a:t>
              </a:r>
              <a:br>
                <a:rPr lang="es-ES" sz="1200"/>
              </a:br>
              <a:r>
                <a:rPr lang="es-ES" sz="1200"/>
                <a:t>Empregados</a:t>
              </a:r>
              <a:br>
                <a:rPr lang="es-ES" sz="1200"/>
              </a:br>
              <a:r>
                <a:rPr lang="es-ES" sz="1200"/>
                <a:t>Transferências</a:t>
              </a:r>
              <a:br>
                <a:rPr lang="es-ES" sz="1200"/>
              </a:br>
              <a:r>
                <a:rPr lang="es-ES" sz="1200"/>
                <a:t>Programas Sociais</a:t>
              </a:r>
              <a:br>
                <a:rPr lang="es-ES" sz="1200"/>
              </a:br>
              <a:r>
                <a:rPr lang="es-ES" sz="1200"/>
                <a:t>Diárias e Passagens</a:t>
              </a:r>
              <a:br>
                <a:rPr lang="es-ES" sz="1200"/>
              </a:br>
              <a:r>
                <a:rPr lang="es-ES" sz="1200"/>
                <a:t>Financiamentos</a:t>
              </a:r>
              <a:br>
                <a:rPr lang="es-ES" sz="1200"/>
              </a:br>
              <a:r>
                <a:rPr lang="es-ES" sz="1200"/>
                <a:t>Seguros</a:t>
              </a:r>
              <a:br>
                <a:rPr lang="es-ES" sz="1200"/>
              </a:br>
              <a:r>
                <a:rPr lang="es-ES" sz="1200"/>
                <a:t>Eleiçoes</a:t>
              </a:r>
              <a:br>
                <a:rPr lang="es-ES" sz="1200"/>
              </a:br>
              <a:r>
                <a:rPr lang="es-ES" sz="1200"/>
                <a:t>Terceirizados</a:t>
              </a:r>
              <a:br>
                <a:rPr lang="es-ES" sz="1200"/>
              </a:br>
              <a:r>
                <a:rPr lang="es-ES" sz="1200"/>
                <a:t>Óbitos</a:t>
              </a:r>
              <a:br>
                <a:rPr lang="es-ES" sz="1200"/>
              </a:br>
              <a:r>
                <a:rPr lang="es-ES" sz="1200"/>
                <a:t>Imóveis</a:t>
              </a:r>
              <a:br>
                <a:rPr lang="es-ES" sz="1200"/>
              </a:br>
              <a:r>
                <a:rPr lang="es-ES" sz="1200"/>
                <a:t>Imóveis do Governo</a:t>
              </a:r>
              <a:br>
                <a:rPr lang="es-ES" sz="1200"/>
              </a:br>
              <a:r>
                <a:rPr lang="es-ES" sz="1200"/>
                <a:t>Veículos</a:t>
              </a:r>
              <a:br>
                <a:rPr lang="es-ES" sz="1200"/>
              </a:br>
              <a:r>
                <a:rPr lang="es-ES" sz="1200"/>
                <a:t>ONG</a:t>
              </a:r>
              <a:br>
                <a:rPr lang="es-ES" sz="1200"/>
              </a:br>
              <a:r>
                <a:rPr lang="es-ES" sz="1200"/>
                <a:t>Empresas inidôneas</a:t>
              </a:r>
              <a:br>
                <a:rPr lang="es-ES" sz="1200"/>
              </a:br>
              <a:r>
                <a:rPr lang="es-ES" sz="1200"/>
                <a:t>Órgãos</a:t>
              </a:r>
              <a:br>
                <a:rPr lang="es-ES" sz="1200"/>
              </a:br>
              <a:r>
                <a:rPr lang="es-ES" sz="1200"/>
                <a:t>Fornecedores</a:t>
              </a:r>
              <a:br>
                <a:rPr lang="es-ES" sz="1200"/>
              </a:br>
              <a:r>
                <a:rPr lang="es-ES" sz="1200"/>
                <a:t>Receitas</a:t>
              </a:r>
              <a:br>
                <a:rPr lang="es-ES" sz="1200"/>
              </a:br>
              <a:r>
                <a:rPr lang="es-ES" sz="1200"/>
                <a:t>Documentos contábeis</a:t>
              </a:r>
              <a:br>
                <a:rPr lang="es-ES" sz="1200"/>
              </a:br>
              <a:r>
                <a:rPr lang="es-ES" sz="1200"/>
                <a:t>Cartões de Crédito</a:t>
              </a:r>
              <a:endParaRPr lang="en-US" sz="12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19688" y="5627688"/>
            <a:ext cx="30511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accent6"/>
                </a:solidFill>
                <a:latin typeface="+mn-lt"/>
                <a:cs typeface="+mn-cs"/>
              </a:rPr>
              <a:t>+ 15 bases de dados</a:t>
            </a:r>
          </a:p>
        </p:txBody>
      </p:sp>
      <p:cxnSp>
        <p:nvCxnSpPr>
          <p:cNvPr id="8" name="Conector reto 7"/>
          <p:cNvCxnSpPr/>
          <p:nvPr/>
        </p:nvCxnSpPr>
        <p:spPr bwMode="auto">
          <a:xfrm>
            <a:off x="4903788" y="919163"/>
            <a:ext cx="0" cy="5318125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068388" y="2317750"/>
            <a:ext cx="3559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Volume de dados armazenados</a:t>
            </a:r>
            <a:endParaRPr lang="pt-BR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250825" y="4797425"/>
            <a:ext cx="42672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ETL – Extract, Transformation and Load</a:t>
            </a:r>
          </a:p>
          <a:p>
            <a:r>
              <a:rPr lang="en-US"/>
              <a:t>Qualidade de dados</a:t>
            </a:r>
          </a:p>
          <a:p>
            <a:r>
              <a:rPr lang="en-US"/>
              <a:t>Bancos de dados</a:t>
            </a:r>
            <a:endParaRPr lang="pt-BR"/>
          </a:p>
        </p:txBody>
      </p:sp>
      <p:sp>
        <p:nvSpPr>
          <p:cNvPr id="130057" name="CaixaDeTexto 10"/>
          <p:cNvSpPr txBox="1">
            <a:spLocks noChangeArrowheads="1"/>
          </p:cNvSpPr>
          <p:nvPr/>
        </p:nvSpPr>
        <p:spPr bwMode="auto">
          <a:xfrm>
            <a:off x="1465263" y="976313"/>
            <a:ext cx="3309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Bases de dados</a:t>
            </a:r>
            <a:endParaRPr lang="pt-BR" sz="3200" b="1"/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1595438" y="3813175"/>
            <a:ext cx="303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/>
              <a:t>+ 3.000.000.000 registros</a:t>
            </a:r>
            <a:endParaRPr lang="pt-BR"/>
          </a:p>
        </p:txBody>
      </p:sp>
      <p:grpSp>
        <p:nvGrpSpPr>
          <p:cNvPr id="19" name="18 Grupo"/>
          <p:cNvGrpSpPr>
            <a:grpSpLocks/>
          </p:cNvGrpSpPr>
          <p:nvPr/>
        </p:nvGrpSpPr>
        <p:grpSpPr bwMode="auto">
          <a:xfrm>
            <a:off x="250825" y="5710238"/>
            <a:ext cx="4525963" cy="563562"/>
            <a:chOff x="321727" y="5709565"/>
            <a:chExt cx="4525063" cy="564953"/>
          </a:xfrm>
        </p:grpSpPr>
        <p:pic>
          <p:nvPicPr>
            <p:cNvPr id="130060" name="Imagem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727" y="5733256"/>
              <a:ext cx="630173" cy="517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061" name="Imagem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15616" y="5833549"/>
              <a:ext cx="1092404" cy="348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062" name="Imagem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72333" y="5855537"/>
              <a:ext cx="615491" cy="304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063" name="Imagem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42951" y="5709565"/>
              <a:ext cx="564953" cy="564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064" name="Imagem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51920" y="5940601"/>
              <a:ext cx="994870" cy="134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4" grpId="0"/>
      <p:bldP spid="6" grpId="0"/>
      <p:bldP spid="9" grpId="0"/>
      <p:bldP spid="10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 redondeado"/>
          <p:cNvSpPr>
            <a:spLocks noChangeArrowheads="1"/>
          </p:cNvSpPr>
          <p:nvPr/>
        </p:nvSpPr>
        <p:spPr bwMode="auto">
          <a:xfrm>
            <a:off x="5292725" y="4521200"/>
            <a:ext cx="3703638" cy="18605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0" y="4543425"/>
            <a:ext cx="4329113" cy="1171575"/>
          </a:xfrm>
          <a:prstGeom prst="rect">
            <a:avLst/>
          </a:prstGeom>
          <a:solidFill>
            <a:srgbClr val="00B0F0">
              <a:alpha val="54117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0" y="2781300"/>
            <a:ext cx="4356100" cy="1031875"/>
          </a:xfrm>
          <a:prstGeom prst="rect">
            <a:avLst/>
          </a:prstGeom>
          <a:solidFill>
            <a:srgbClr val="00B0F0">
              <a:alpha val="54117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79388" y="2640013"/>
            <a:ext cx="18970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/>
              <a:t>217</a:t>
            </a:r>
            <a:endParaRPr lang="pt-BR" sz="8000"/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1113" y="4543425"/>
            <a:ext cx="32607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Compras públicas; Terceirização; Convênios; </a:t>
            </a:r>
          </a:p>
          <a:p>
            <a:r>
              <a:rPr lang="en-US" sz="1200"/>
              <a:t>Diárias e Passagens; </a:t>
            </a:r>
            <a:r>
              <a:rPr lang="pt-BR" sz="1200"/>
              <a:t>ONG</a:t>
            </a:r>
            <a:r>
              <a:rPr lang="en-US" sz="1200"/>
              <a:t>; </a:t>
            </a:r>
          </a:p>
          <a:p>
            <a:r>
              <a:rPr lang="en-US" sz="1200"/>
              <a:t>Cartões de Crédito; </a:t>
            </a:r>
            <a:r>
              <a:rPr lang="pt-BR" sz="1200"/>
              <a:t>Imóveis Funcionais</a:t>
            </a:r>
            <a:r>
              <a:rPr lang="en-US" sz="1200"/>
              <a:t>;</a:t>
            </a:r>
          </a:p>
          <a:p>
            <a:r>
              <a:rPr lang="en-US" sz="1200"/>
              <a:t>“Segundo Tempo”; “Bolsa Família”; 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87325" y="2420938"/>
            <a:ext cx="3675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Quantidade de trilhas de auditoria</a:t>
            </a:r>
            <a:endParaRPr lang="pt-BR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5435600" y="4508500"/>
            <a:ext cx="3546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Data Warehouse</a:t>
            </a:r>
          </a:p>
          <a:p>
            <a:r>
              <a:rPr lang="en-US"/>
              <a:t>Estatística / Mineração de dados</a:t>
            </a:r>
          </a:p>
          <a:p>
            <a:r>
              <a:rPr lang="en-US"/>
              <a:t>Análise de vínculos</a:t>
            </a:r>
            <a:endParaRPr lang="pt-BR"/>
          </a:p>
        </p:txBody>
      </p:sp>
      <p:sp>
        <p:nvSpPr>
          <p:cNvPr id="132104" name="CaixaDeTexto 10"/>
          <p:cNvSpPr txBox="1">
            <a:spLocks noChangeArrowheads="1"/>
          </p:cNvSpPr>
          <p:nvPr/>
        </p:nvSpPr>
        <p:spPr bwMode="auto">
          <a:xfrm>
            <a:off x="4516438" y="3060700"/>
            <a:ext cx="4816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/>
              <a:t>Correlação e Análise</a:t>
            </a:r>
            <a:endParaRPr lang="pt-BR" sz="3200" b="1"/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1806575" y="3829050"/>
            <a:ext cx="262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100.000 alertas por ano</a:t>
            </a:r>
            <a:endParaRPr lang="pt-BR"/>
          </a:p>
        </p:txBody>
      </p:sp>
      <p:cxnSp>
        <p:nvCxnSpPr>
          <p:cNvPr id="14" name="Conector reto 13"/>
          <p:cNvCxnSpPr/>
          <p:nvPr/>
        </p:nvCxnSpPr>
        <p:spPr bwMode="auto">
          <a:xfrm>
            <a:off x="304800" y="4365625"/>
            <a:ext cx="8567738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5580063" y="5562600"/>
            <a:ext cx="3178175" cy="673100"/>
            <a:chOff x="5580112" y="5562586"/>
            <a:chExt cx="3178116" cy="673650"/>
          </a:xfrm>
        </p:grpSpPr>
        <p:pic>
          <p:nvPicPr>
            <p:cNvPr id="132108" name="Imagem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80112" y="5692973"/>
              <a:ext cx="773202" cy="41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109" name="Imagem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94336" y="5562586"/>
              <a:ext cx="1083699" cy="67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110" name="Imagem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18472" y="5639472"/>
              <a:ext cx="1039756" cy="519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3" grpId="0" animBg="1"/>
      <p:bldP spid="4" grpId="0"/>
      <p:bldP spid="5" grpId="0"/>
      <p:bldP spid="9" grpId="0"/>
      <p:bldP spid="10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123 Rectángulo redondeado"/>
          <p:cNvSpPr>
            <a:spLocks noChangeArrowheads="1"/>
          </p:cNvSpPr>
          <p:nvPr/>
        </p:nvSpPr>
        <p:spPr bwMode="auto">
          <a:xfrm>
            <a:off x="481013" y="4913313"/>
            <a:ext cx="3878262" cy="11080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23" name="122 Rectángulo"/>
          <p:cNvSpPr>
            <a:spLocks noChangeArrowheads="1"/>
          </p:cNvSpPr>
          <p:nvPr/>
        </p:nvSpPr>
        <p:spPr bwMode="auto">
          <a:xfrm>
            <a:off x="4546600" y="2767013"/>
            <a:ext cx="4597400" cy="1031875"/>
          </a:xfrm>
          <a:prstGeom prst="rect">
            <a:avLst/>
          </a:prstGeom>
          <a:solidFill>
            <a:srgbClr val="00B0F0">
              <a:alpha val="54117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4527550" y="2636838"/>
            <a:ext cx="2466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/>
              <a:t>2200</a:t>
            </a:r>
            <a:endParaRPr lang="pt-BR" sz="8000"/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510088" y="2363788"/>
            <a:ext cx="2713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Quantidade de auditores</a:t>
            </a:r>
            <a:endParaRPr lang="pt-BR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666750" y="5183188"/>
            <a:ext cx="1908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Data Warehouse</a:t>
            </a:r>
          </a:p>
          <a:p>
            <a:r>
              <a:rPr lang="en-US"/>
              <a:t>Excel</a:t>
            </a:r>
            <a:endParaRPr lang="pt-BR"/>
          </a:p>
        </p:txBody>
      </p:sp>
      <p:sp>
        <p:nvSpPr>
          <p:cNvPr id="134150" name="CaixaDeTexto 10"/>
          <p:cNvSpPr txBox="1">
            <a:spLocks noChangeArrowheads="1"/>
          </p:cNvSpPr>
          <p:nvPr/>
        </p:nvSpPr>
        <p:spPr bwMode="auto">
          <a:xfrm>
            <a:off x="1692275" y="976313"/>
            <a:ext cx="2441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 b="1"/>
              <a:t>Distribução</a:t>
            </a:r>
            <a:endParaRPr lang="pt-BR" sz="3200" b="1"/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5470525" y="3851275"/>
            <a:ext cx="1443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26 regionais</a:t>
            </a:r>
            <a:endParaRPr lang="pt-BR"/>
          </a:p>
        </p:txBody>
      </p:sp>
      <p:grpSp>
        <p:nvGrpSpPr>
          <p:cNvPr id="13" name="12 Grupo"/>
          <p:cNvGrpSpPr>
            <a:grpSpLocks/>
          </p:cNvGrpSpPr>
          <p:nvPr/>
        </p:nvGrpSpPr>
        <p:grpSpPr bwMode="auto">
          <a:xfrm>
            <a:off x="382588" y="1797050"/>
            <a:ext cx="3976687" cy="2857500"/>
            <a:chOff x="383147" y="1797545"/>
            <a:chExt cx="3975681" cy="2856488"/>
          </a:xfrm>
        </p:grpSpPr>
        <p:pic>
          <p:nvPicPr>
            <p:cNvPr id="13415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147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5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59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5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413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5842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8426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03583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8604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2882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95406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147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59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413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6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5842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8426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03583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8604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2882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95406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147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59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413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5842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7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8426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03583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8604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2882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95406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147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59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413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5842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8426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8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03583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8604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2882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95406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147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59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413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5842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8426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03583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8604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2882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95406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147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59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413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5842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8426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03583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8604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2882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95406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147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59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413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5842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8426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03583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8604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2882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95406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147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59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6413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35842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8426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03583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8604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2882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95406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5711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0732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5010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7534" y="1797545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5711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0732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5010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7534" y="2144644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5711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0732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5010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7534" y="2457277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5711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0732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5010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7534" y="2804376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5711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0732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5010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7534" y="3139870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5711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0732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1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5010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2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7534" y="3486969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3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5711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4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0732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5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5010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6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47534" y="3799602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7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62186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8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0031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9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54009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60" name="Picture 2" descr="C:\Users\Henrique\AppData\Local\Microsoft\Windows\Temporary Internet Files\Content.IE5\GUKZV1UQ\MC900441457[1]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1496" y="4146701"/>
              <a:ext cx="507332" cy="507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7 Grupo"/>
          <p:cNvGrpSpPr>
            <a:grpSpLocks/>
          </p:cNvGrpSpPr>
          <p:nvPr/>
        </p:nvGrpSpPr>
        <p:grpSpPr bwMode="auto">
          <a:xfrm>
            <a:off x="2682875" y="5170488"/>
            <a:ext cx="1524000" cy="673100"/>
            <a:chOff x="7088701" y="3727715"/>
            <a:chExt cx="1523637" cy="673650"/>
          </a:xfrm>
        </p:grpSpPr>
        <p:pic>
          <p:nvPicPr>
            <p:cNvPr id="134155" name="Imagem 12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88701" y="3727715"/>
              <a:ext cx="1083699" cy="67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56" name="Imagem 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07538" y="3912140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" name="Conector reto 6"/>
          <p:cNvCxnSpPr/>
          <p:nvPr/>
        </p:nvCxnSpPr>
        <p:spPr bwMode="auto">
          <a:xfrm>
            <a:off x="481013" y="4797425"/>
            <a:ext cx="38608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3" grpId="0" animBg="1"/>
      <p:bldP spid="4" grpId="0"/>
      <p:bldP spid="9" grpId="0"/>
      <p:bldP spid="10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6732588" y="2533650"/>
            <a:ext cx="2411412" cy="2093913"/>
          </a:xfrm>
          <a:prstGeom prst="rect">
            <a:avLst/>
          </a:prstGeom>
          <a:solidFill>
            <a:srgbClr val="00B0F0">
              <a:alpha val="54117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0" y="2755900"/>
            <a:ext cx="6297613" cy="1031875"/>
          </a:xfrm>
          <a:prstGeom prst="rect">
            <a:avLst/>
          </a:prstGeom>
          <a:solidFill>
            <a:srgbClr val="00B0F0">
              <a:alpha val="54117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-76200" y="2636838"/>
            <a:ext cx="65151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/>
              <a:t>R$ 1,5 milhão</a:t>
            </a:r>
            <a:endParaRPr lang="pt-BR" sz="8000"/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684213" y="2349500"/>
            <a:ext cx="3968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Investimento em hardware / software</a:t>
            </a:r>
            <a:endParaRPr lang="pt-BR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6732588" y="2565400"/>
            <a:ext cx="22034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/>
              <a:t>Servidores</a:t>
            </a:r>
            <a:br>
              <a:rPr lang="es-ES" sz="1600"/>
            </a:br>
            <a:r>
              <a:rPr lang="es-ES" sz="1600"/>
              <a:t>Storage</a:t>
            </a:r>
            <a:br>
              <a:rPr lang="es-ES" sz="1600"/>
            </a:br>
            <a:r>
              <a:rPr lang="es-ES" sz="1600"/>
              <a:t>Estações de Trabalho</a:t>
            </a:r>
            <a:br>
              <a:rPr lang="es-ES" sz="1600"/>
            </a:br>
            <a:r>
              <a:rPr lang="es-ES" sz="1600"/>
              <a:t>Video-conferência</a:t>
            </a:r>
            <a:br>
              <a:rPr lang="es-ES" sz="1600"/>
            </a:br>
            <a:r>
              <a:rPr lang="es-ES" sz="1600"/>
              <a:t>TV</a:t>
            </a:r>
            <a:br>
              <a:rPr lang="es-ES" sz="1600"/>
            </a:br>
            <a:r>
              <a:rPr lang="es-ES" sz="1600"/>
              <a:t>Projector</a:t>
            </a:r>
            <a:br>
              <a:rPr lang="es-ES" sz="1600"/>
            </a:br>
            <a:r>
              <a:rPr lang="es-ES" sz="1600"/>
              <a:t>Impressoras</a:t>
            </a:r>
            <a:br>
              <a:rPr lang="es-ES" sz="1600"/>
            </a:br>
            <a:r>
              <a:rPr lang="es-ES" sz="1600"/>
              <a:t>Equipamento Forense</a:t>
            </a:r>
            <a:endParaRPr lang="pt-BR" sz="1600"/>
          </a:p>
        </p:txBody>
      </p:sp>
      <p:sp>
        <p:nvSpPr>
          <p:cNvPr id="136198" name="CaixaDeTexto 10"/>
          <p:cNvSpPr txBox="1">
            <a:spLocks noChangeArrowheads="1"/>
          </p:cNvSpPr>
          <p:nvPr/>
        </p:nvSpPr>
        <p:spPr bwMode="auto">
          <a:xfrm>
            <a:off x="1692275" y="976313"/>
            <a:ext cx="2051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Ambiente</a:t>
            </a:r>
            <a:endParaRPr lang="pt-BR" sz="3200" b="1"/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2268538" y="3789363"/>
            <a:ext cx="4029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/>
              <a:t>12 servidores para processamento</a:t>
            </a:r>
            <a:endParaRPr lang="pt-BR"/>
          </a:p>
        </p:txBody>
      </p:sp>
      <p:cxnSp>
        <p:nvCxnSpPr>
          <p:cNvPr id="7" name="Conector reto 6"/>
          <p:cNvCxnSpPr/>
          <p:nvPr/>
        </p:nvCxnSpPr>
        <p:spPr bwMode="auto">
          <a:xfrm>
            <a:off x="6588125" y="2565400"/>
            <a:ext cx="0" cy="206216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4" grpId="0"/>
      <p:bldP spid="9" grpId="0"/>
      <p:bldP spid="10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en-US" smtClean="0"/>
              <a:t>Resultados do ODP</a:t>
            </a:r>
            <a:endParaRPr lang="pt-BR" smtClean="0"/>
          </a:p>
        </p:txBody>
      </p:sp>
      <p:sp>
        <p:nvSpPr>
          <p:cNvPr id="138242" name="Content Placeholder 2"/>
          <p:cNvSpPr>
            <a:spLocks noGrp="1"/>
          </p:cNvSpPr>
          <p:nvPr>
            <p:ph idx="1"/>
          </p:nvPr>
        </p:nvSpPr>
        <p:spPr>
          <a:xfrm>
            <a:off x="457200" y="1784350"/>
            <a:ext cx="8226425" cy="4524375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sz="2400" b="1" smtClean="0"/>
              <a:t>Desincentivo ao gasto inadequado </a:t>
            </a:r>
            <a:r>
              <a:rPr lang="es-ES" sz="2400" smtClean="0"/>
              <a:t>com os cartões de crédito</a:t>
            </a:r>
          </a:p>
          <a:p>
            <a:pPr>
              <a:buFont typeface="Wingdings" pitchFamily="2" charset="2"/>
              <a:buChar char="ü"/>
            </a:pPr>
            <a:r>
              <a:rPr lang="es-ES" sz="2400" b="1" smtClean="0"/>
              <a:t>Mapeamento de desvios </a:t>
            </a:r>
            <a:r>
              <a:rPr lang="es-ES" sz="2400" smtClean="0"/>
              <a:t>que se praticam nas compras de governo</a:t>
            </a:r>
          </a:p>
          <a:p>
            <a:pPr>
              <a:buFont typeface="Wingdings" pitchFamily="2" charset="2"/>
              <a:buChar char="ü"/>
            </a:pPr>
            <a:r>
              <a:rPr lang="es-ES" sz="2400" b="1" smtClean="0"/>
              <a:t>Detecção da ineficiência </a:t>
            </a:r>
            <a:r>
              <a:rPr lang="es-ES" sz="2400" smtClean="0"/>
              <a:t>nos gastos com:</a:t>
            </a:r>
          </a:p>
          <a:p>
            <a:pPr lvl="1">
              <a:buFont typeface="Wingdings" pitchFamily="2" charset="2"/>
              <a:buChar char="ü"/>
            </a:pPr>
            <a:r>
              <a:rPr lang="es-ES" sz="2000" b="1" smtClean="0"/>
              <a:t>Diárias e Passagens</a:t>
            </a:r>
          </a:p>
          <a:p>
            <a:pPr lvl="1">
              <a:buFont typeface="Wingdings" pitchFamily="2" charset="2"/>
              <a:buChar char="ü"/>
            </a:pPr>
            <a:r>
              <a:rPr lang="es-ES" sz="2000" b="1" smtClean="0"/>
              <a:t>Terceirização</a:t>
            </a:r>
          </a:p>
          <a:p>
            <a:pPr>
              <a:buFont typeface="Wingdings" pitchFamily="2" charset="2"/>
              <a:buChar char="ü"/>
            </a:pPr>
            <a:r>
              <a:rPr lang="es-ES" sz="2400" b="1" smtClean="0"/>
              <a:t>Informações estratégicas </a:t>
            </a:r>
            <a:r>
              <a:rPr lang="es-ES" sz="2400" smtClean="0"/>
              <a:t>para melhorar políticas públicas</a:t>
            </a:r>
          </a:p>
        </p:txBody>
      </p:sp>
      <p:pic>
        <p:nvPicPr>
          <p:cNvPr id="1382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5949950"/>
            <a:ext cx="782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5805488"/>
            <a:ext cx="8128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6053138"/>
            <a:ext cx="1258888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6" name="Picture 8" descr="logotiposcd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5853113"/>
            <a:ext cx="1389062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6034088"/>
            <a:ext cx="133667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ítulo 1"/>
          <p:cNvSpPr>
            <a:spLocks noGrp="1"/>
          </p:cNvSpPr>
          <p:nvPr>
            <p:ph type="title"/>
          </p:nvPr>
        </p:nvSpPr>
        <p:spPr>
          <a:xfrm>
            <a:off x="2051050" y="765175"/>
            <a:ext cx="4332288" cy="638175"/>
          </a:xfrm>
        </p:spPr>
        <p:txBody>
          <a:bodyPr/>
          <a:lstStyle/>
          <a:p>
            <a:r>
              <a:rPr lang="pt-BR" sz="3200" smtClean="0"/>
              <a:t>Alguns resultados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14537" t="23482" r="41296" b="18593"/>
          <a:stretch>
            <a:fillRect/>
          </a:stretch>
        </p:blipFill>
        <p:spPr bwMode="auto">
          <a:xfrm>
            <a:off x="1112838" y="1700213"/>
            <a:ext cx="56229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/>
          <a:srcRect l="15279" t="19333" r="41737" b="42889"/>
          <a:stretch>
            <a:fillRect/>
          </a:stretch>
        </p:blipFill>
        <p:spPr bwMode="auto">
          <a:xfrm>
            <a:off x="1371600" y="2362200"/>
            <a:ext cx="597693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752600"/>
            <a:ext cx="8104188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47775" y="3124200"/>
            <a:ext cx="65246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0000FF"/>
                </a:solidFill>
              </a:rPr>
              <a:t>155</a:t>
            </a:r>
            <a:r>
              <a:rPr lang="en-US" sz="3600"/>
              <a:t> ocupações irregulares de </a:t>
            </a:r>
          </a:p>
          <a:p>
            <a:r>
              <a:rPr lang="en-US" sz="3600"/>
              <a:t>imóveis funcionais resolvidas</a:t>
            </a:r>
            <a:endParaRPr lang="pt-BR"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19"/>
          <a:stretch/>
        </p:blipFill>
        <p:spPr bwMode="auto">
          <a:xfrm>
            <a:off x="0" y="0"/>
            <a:ext cx="405548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55" y="1969533"/>
            <a:ext cx="278946" cy="3905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19" y="1969533"/>
            <a:ext cx="278946" cy="3905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83" y="1969533"/>
            <a:ext cx="278946" cy="3905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47" y="1969533"/>
            <a:ext cx="278946" cy="3905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10" y="1969533"/>
            <a:ext cx="278946" cy="39052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09" y="2387789"/>
            <a:ext cx="278946" cy="39052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3" y="2387789"/>
            <a:ext cx="278946" cy="39052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37" y="2387789"/>
            <a:ext cx="278946" cy="39052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01" y="2387789"/>
            <a:ext cx="278946" cy="39052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64" y="2387789"/>
            <a:ext cx="278946" cy="390525"/>
          </a:xfrm>
          <a:prstGeom prst="rect">
            <a:avLst/>
          </a:prstGeom>
        </p:spPr>
      </p:pic>
      <p:pic>
        <p:nvPicPr>
          <p:cNvPr id="70" name="Imagem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17" y="2841136"/>
            <a:ext cx="278946" cy="390525"/>
          </a:xfrm>
          <a:prstGeom prst="rect">
            <a:avLst/>
          </a:prstGeom>
        </p:spPr>
      </p:pic>
      <p:pic>
        <p:nvPicPr>
          <p:cNvPr id="71" name="Imagem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81" y="2841136"/>
            <a:ext cx="278946" cy="390525"/>
          </a:xfrm>
          <a:prstGeom prst="rect">
            <a:avLst/>
          </a:prstGeom>
        </p:spPr>
      </p:pic>
      <p:pic>
        <p:nvPicPr>
          <p:cNvPr id="72" name="Imagem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45" y="2841136"/>
            <a:ext cx="278946" cy="390525"/>
          </a:xfrm>
          <a:prstGeom prst="rect">
            <a:avLst/>
          </a:prstGeom>
        </p:spPr>
      </p:pic>
      <p:pic>
        <p:nvPicPr>
          <p:cNvPr id="73" name="Imagem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09" y="2841136"/>
            <a:ext cx="278946" cy="390525"/>
          </a:xfrm>
          <a:prstGeom prst="rect">
            <a:avLst/>
          </a:prstGeom>
        </p:spPr>
      </p:pic>
      <p:pic>
        <p:nvPicPr>
          <p:cNvPr id="74" name="Imagem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72" y="2841136"/>
            <a:ext cx="278946" cy="390525"/>
          </a:xfrm>
          <a:prstGeom prst="rect">
            <a:avLst/>
          </a:prstGeom>
        </p:spPr>
      </p:pic>
      <p:pic>
        <p:nvPicPr>
          <p:cNvPr id="75" name="Imagem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1" y="3259392"/>
            <a:ext cx="278946" cy="390525"/>
          </a:xfrm>
          <a:prstGeom prst="rect">
            <a:avLst/>
          </a:prstGeom>
        </p:spPr>
      </p:pic>
      <p:pic>
        <p:nvPicPr>
          <p:cNvPr id="76" name="Imagem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35" y="3259392"/>
            <a:ext cx="278946" cy="390525"/>
          </a:xfrm>
          <a:prstGeom prst="rect">
            <a:avLst/>
          </a:prstGeom>
        </p:spPr>
      </p:pic>
      <p:pic>
        <p:nvPicPr>
          <p:cNvPr id="77" name="Imagem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99" y="3259392"/>
            <a:ext cx="278946" cy="390525"/>
          </a:xfrm>
          <a:prstGeom prst="rect">
            <a:avLst/>
          </a:prstGeom>
        </p:spPr>
      </p:pic>
      <p:pic>
        <p:nvPicPr>
          <p:cNvPr id="78" name="Imagem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63" y="3259392"/>
            <a:ext cx="278946" cy="390525"/>
          </a:xfrm>
          <a:prstGeom prst="rect">
            <a:avLst/>
          </a:prstGeom>
        </p:spPr>
      </p:pic>
      <p:pic>
        <p:nvPicPr>
          <p:cNvPr id="79" name="Imagem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26" y="3259392"/>
            <a:ext cx="278946" cy="390525"/>
          </a:xfrm>
          <a:prstGeom prst="rect">
            <a:avLst/>
          </a:prstGeom>
        </p:spPr>
      </p:pic>
      <p:pic>
        <p:nvPicPr>
          <p:cNvPr id="80" name="Imagem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03" y="1966091"/>
            <a:ext cx="278946" cy="390525"/>
          </a:xfrm>
          <a:prstGeom prst="rect">
            <a:avLst/>
          </a:prstGeom>
        </p:spPr>
      </p:pic>
      <p:pic>
        <p:nvPicPr>
          <p:cNvPr id="81" name="Imagem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67" y="1966091"/>
            <a:ext cx="278946" cy="390525"/>
          </a:xfrm>
          <a:prstGeom prst="rect">
            <a:avLst/>
          </a:pr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31" y="1966091"/>
            <a:ext cx="278946" cy="390525"/>
          </a:xfrm>
          <a:prstGeom prst="rect">
            <a:avLst/>
          </a:prstGeom>
        </p:spPr>
      </p:pic>
      <p:pic>
        <p:nvPicPr>
          <p:cNvPr id="83" name="Imagem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95" y="1966091"/>
            <a:ext cx="278946" cy="390525"/>
          </a:xfrm>
          <a:prstGeom prst="rect">
            <a:avLst/>
          </a:prstGeom>
        </p:spPr>
      </p:pic>
      <p:pic>
        <p:nvPicPr>
          <p:cNvPr id="84" name="Imagem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58" y="1966091"/>
            <a:ext cx="278946" cy="390525"/>
          </a:xfrm>
          <a:prstGeom prst="rect">
            <a:avLst/>
          </a:prstGeom>
        </p:spPr>
      </p:pic>
      <p:pic>
        <p:nvPicPr>
          <p:cNvPr id="85" name="Imagem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57" y="2384347"/>
            <a:ext cx="278946" cy="390525"/>
          </a:xfrm>
          <a:prstGeom prst="rect">
            <a:avLst/>
          </a:prstGeom>
        </p:spPr>
      </p:pic>
      <p:pic>
        <p:nvPicPr>
          <p:cNvPr id="86" name="Imagem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21" y="2384347"/>
            <a:ext cx="278946" cy="390525"/>
          </a:xfrm>
          <a:prstGeom prst="rect">
            <a:avLst/>
          </a:prstGeom>
        </p:spPr>
      </p:pic>
      <p:pic>
        <p:nvPicPr>
          <p:cNvPr id="87" name="Imagem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85" y="2384347"/>
            <a:ext cx="278946" cy="390525"/>
          </a:xfrm>
          <a:prstGeom prst="rect">
            <a:avLst/>
          </a:prstGeom>
        </p:spPr>
      </p:pic>
      <p:pic>
        <p:nvPicPr>
          <p:cNvPr id="88" name="Imagem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49" y="2384347"/>
            <a:ext cx="278946" cy="390525"/>
          </a:xfrm>
          <a:prstGeom prst="rect">
            <a:avLst/>
          </a:prstGeom>
        </p:spPr>
      </p:pic>
      <p:pic>
        <p:nvPicPr>
          <p:cNvPr id="89" name="Imagem 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12" y="2384347"/>
            <a:ext cx="278946" cy="390525"/>
          </a:xfrm>
          <a:prstGeom prst="rect">
            <a:avLst/>
          </a:prstGeom>
        </p:spPr>
      </p:pic>
      <p:pic>
        <p:nvPicPr>
          <p:cNvPr id="90" name="Imagem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65" y="2837694"/>
            <a:ext cx="278946" cy="390525"/>
          </a:xfrm>
          <a:prstGeom prst="rect">
            <a:avLst/>
          </a:prstGeom>
        </p:spPr>
      </p:pic>
      <p:pic>
        <p:nvPicPr>
          <p:cNvPr id="91" name="Imagem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29" y="2837694"/>
            <a:ext cx="278946" cy="390525"/>
          </a:xfrm>
          <a:prstGeom prst="rect">
            <a:avLst/>
          </a:prstGeom>
        </p:spPr>
      </p:pic>
      <p:pic>
        <p:nvPicPr>
          <p:cNvPr id="92" name="Imagem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93" y="2837694"/>
            <a:ext cx="278946" cy="390525"/>
          </a:xfrm>
          <a:prstGeom prst="rect">
            <a:avLst/>
          </a:prstGeom>
        </p:spPr>
      </p:pic>
      <p:pic>
        <p:nvPicPr>
          <p:cNvPr id="93" name="Imagem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57" y="2837694"/>
            <a:ext cx="278946" cy="390525"/>
          </a:xfrm>
          <a:prstGeom prst="rect">
            <a:avLst/>
          </a:prstGeom>
        </p:spPr>
      </p:pic>
      <p:pic>
        <p:nvPicPr>
          <p:cNvPr id="94" name="Imagem 9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20" y="2837694"/>
            <a:ext cx="278946" cy="390525"/>
          </a:xfrm>
          <a:prstGeom prst="rect">
            <a:avLst/>
          </a:prstGeom>
        </p:spPr>
      </p:pic>
      <p:pic>
        <p:nvPicPr>
          <p:cNvPr id="95" name="Imagem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19" y="3255950"/>
            <a:ext cx="278946" cy="390525"/>
          </a:xfrm>
          <a:prstGeom prst="rect">
            <a:avLst/>
          </a:prstGeom>
        </p:spPr>
      </p:pic>
      <p:pic>
        <p:nvPicPr>
          <p:cNvPr id="96" name="Imagem 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83" y="3255950"/>
            <a:ext cx="278946" cy="390525"/>
          </a:xfrm>
          <a:prstGeom prst="rect">
            <a:avLst/>
          </a:prstGeom>
        </p:spPr>
      </p:pic>
      <p:pic>
        <p:nvPicPr>
          <p:cNvPr id="97" name="Imagem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47" y="3255950"/>
            <a:ext cx="278946" cy="390525"/>
          </a:xfrm>
          <a:prstGeom prst="rect">
            <a:avLst/>
          </a:prstGeom>
        </p:spPr>
      </p:pic>
      <p:pic>
        <p:nvPicPr>
          <p:cNvPr id="98" name="Imagem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11" y="3255950"/>
            <a:ext cx="278946" cy="390525"/>
          </a:xfrm>
          <a:prstGeom prst="rect">
            <a:avLst/>
          </a:prstGeom>
        </p:spPr>
      </p:pic>
      <p:pic>
        <p:nvPicPr>
          <p:cNvPr id="99" name="Imagem 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74" y="3255950"/>
            <a:ext cx="278946" cy="3905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716016" y="2049674"/>
            <a:ext cx="2121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2000</a:t>
            </a:r>
            <a:r>
              <a:rPr lang="pt-BR" dirty="0" smtClean="0"/>
              <a:t> Auditores</a:t>
            </a:r>
            <a:endParaRPr lang="pt-BR" dirty="0"/>
          </a:p>
        </p:txBody>
      </p:sp>
      <p:sp>
        <p:nvSpPr>
          <p:cNvPr id="100" name="CaixaDeTexto 99"/>
          <p:cNvSpPr txBox="1"/>
          <p:nvPr/>
        </p:nvSpPr>
        <p:spPr>
          <a:xfrm>
            <a:off x="4716016" y="2600391"/>
            <a:ext cx="1729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26</a:t>
            </a:r>
            <a:r>
              <a:rPr lang="pt-BR" dirty="0" smtClean="0"/>
              <a:t> Regionais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75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447800" y="1143000"/>
            <a:ext cx="6553200" cy="1066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3200" dirty="0"/>
              <a:t>Equipes multidisciplinares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447800" y="2438400"/>
            <a:ext cx="6553200" cy="1066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3200" dirty="0"/>
              <a:t>Monitoramento sistemático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447800" y="3733800"/>
            <a:ext cx="6553200" cy="1066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3200" dirty="0"/>
              <a:t>Trabalho de campo (inteligência)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5105400"/>
            <a:ext cx="6553200" cy="1066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3200" dirty="0"/>
              <a:t>Visualização das informações</a:t>
            </a:r>
          </a:p>
        </p:txBody>
      </p:sp>
      <p:sp>
        <p:nvSpPr>
          <p:cNvPr id="142341" name="TextBox 8"/>
          <p:cNvSpPr txBox="1">
            <a:spLocks noChangeArrowheads="1"/>
          </p:cNvSpPr>
          <p:nvPr/>
        </p:nvSpPr>
        <p:spPr bwMode="auto">
          <a:xfrm rot="-5400000">
            <a:off x="-1547813" y="3257551"/>
            <a:ext cx="42275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800" b="1"/>
              <a:t>Boas práticas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Banco</a:t>
            </a:r>
            <a:r>
              <a:rPr lang="en-US" dirty="0" smtClean="0"/>
              <a:t> de </a:t>
            </a:r>
            <a:r>
              <a:rPr lang="en-US" dirty="0" err="1" smtClean="0"/>
              <a:t>Preços</a:t>
            </a:r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67544" y="2636912"/>
            <a:ext cx="8424936" cy="3599284"/>
          </a:xfrm>
          <a:prstGeom prst="rect">
            <a:avLst/>
          </a:prstGeom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tIns="180000" numCol="1" spcCol="180000">
            <a:noAutofit/>
          </a:bodyPr>
          <a:lstStyle>
            <a:lvl1pPr marL="309563" indent="-309563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sz="29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73100" indent="-258763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36638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50975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65313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err="1" smtClean="0">
                <a:solidFill>
                  <a:prstClr val="black"/>
                </a:solidFill>
              </a:rPr>
              <a:t>Identificação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automática</a:t>
            </a:r>
            <a:r>
              <a:rPr lang="en-US" sz="2400" dirty="0" smtClean="0">
                <a:solidFill>
                  <a:prstClr val="black"/>
                </a:solidFill>
              </a:rPr>
              <a:t> de </a:t>
            </a:r>
            <a:r>
              <a:rPr lang="en-US" sz="2400" dirty="0" err="1" smtClean="0">
                <a:solidFill>
                  <a:prstClr val="black"/>
                </a:solidFill>
              </a:rPr>
              <a:t>faixas</a:t>
            </a:r>
            <a:r>
              <a:rPr lang="en-US" sz="2400" dirty="0" smtClean="0">
                <a:solidFill>
                  <a:prstClr val="black"/>
                </a:solidFill>
              </a:rPr>
              <a:t> de </a:t>
            </a:r>
            <a:r>
              <a:rPr lang="en-US" sz="2400" dirty="0" err="1" smtClean="0">
                <a:solidFill>
                  <a:prstClr val="black"/>
                </a:solidFill>
              </a:rPr>
              <a:t>preço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por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produto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Dados </a:t>
            </a:r>
            <a:r>
              <a:rPr lang="en-US" sz="2400" dirty="0" err="1" smtClean="0">
                <a:solidFill>
                  <a:prstClr val="black"/>
                </a:solidFill>
              </a:rPr>
              <a:t>históricos</a:t>
            </a:r>
            <a:r>
              <a:rPr lang="en-US" sz="2400" dirty="0" smtClean="0">
                <a:solidFill>
                  <a:prstClr val="black"/>
                </a:solidFill>
              </a:rPr>
              <a:t> e </a:t>
            </a:r>
            <a:r>
              <a:rPr lang="en-US" sz="2400" dirty="0" err="1" smtClean="0">
                <a:solidFill>
                  <a:prstClr val="black"/>
                </a:solidFill>
              </a:rPr>
              <a:t>regionalizados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err="1" smtClean="0">
                <a:solidFill>
                  <a:prstClr val="black"/>
                </a:solidFill>
              </a:rPr>
              <a:t>Detalhamento</a:t>
            </a:r>
            <a:r>
              <a:rPr lang="en-US" sz="2400" dirty="0" smtClean="0">
                <a:solidFill>
                  <a:prstClr val="black"/>
                </a:solidFill>
              </a:rPr>
              <a:t> dos </a:t>
            </a:r>
            <a:r>
              <a:rPr lang="en-US" sz="2400" dirty="0" err="1" smtClean="0">
                <a:solidFill>
                  <a:prstClr val="black"/>
                </a:solidFill>
              </a:rPr>
              <a:t>empenhos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11045" indent="-311045" defTabSz="407526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400" dirty="0" err="1" smtClean="0">
                <a:solidFill>
                  <a:prstClr val="black"/>
                </a:solidFill>
              </a:rPr>
              <a:t>Análise</a:t>
            </a:r>
            <a:r>
              <a:rPr lang="en-US" sz="2400" dirty="0" smtClean="0">
                <a:solidFill>
                  <a:prstClr val="black"/>
                </a:solidFill>
              </a:rPr>
              <a:t> de </a:t>
            </a:r>
            <a:r>
              <a:rPr lang="en-US" sz="2400" dirty="0" err="1" smtClean="0">
                <a:solidFill>
                  <a:prstClr val="black"/>
                </a:solidFill>
              </a:rPr>
              <a:t>compras</a:t>
            </a:r>
            <a:r>
              <a:rPr lang="en-US" sz="2400" dirty="0" smtClean="0">
                <a:solidFill>
                  <a:prstClr val="black"/>
                </a:solidFill>
              </a:rPr>
              <a:t> (</a:t>
            </a:r>
            <a:r>
              <a:rPr lang="en-US" sz="2400" dirty="0" err="1" smtClean="0">
                <a:solidFill>
                  <a:prstClr val="black"/>
                </a:solidFill>
              </a:rPr>
              <a:t>ficha</a:t>
            </a:r>
            <a:r>
              <a:rPr lang="en-US" sz="2400" dirty="0" smtClean="0">
                <a:solidFill>
                  <a:prstClr val="black"/>
                </a:solidFill>
              </a:rPr>
              <a:t> do </a:t>
            </a:r>
            <a:r>
              <a:rPr lang="en-US" sz="2400" dirty="0" err="1" smtClean="0">
                <a:solidFill>
                  <a:prstClr val="black"/>
                </a:solidFill>
              </a:rPr>
              <a:t>produto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67544" y="1636068"/>
            <a:ext cx="8424936" cy="784820"/>
          </a:xfrm>
          <a:prstGeom prst="rect">
            <a:avLst/>
          </a:prstGeom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tIns="180000" numCol="1" spcCol="180000">
            <a:noAutofit/>
          </a:bodyPr>
          <a:lstStyle>
            <a:lvl1pPr marL="309563" indent="-309563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sz="29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73100" indent="-258763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36638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50975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65313" indent="-206375" algn="l" defTabSz="406400" rtl="0" fontAlgn="base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07526">
              <a:spcAft>
                <a:spcPts val="600"/>
              </a:spcAft>
              <a:defRPr/>
            </a:pPr>
            <a:r>
              <a:rPr lang="pt-BR" sz="2800" b="1" i="1" dirty="0" smtClean="0">
                <a:solidFill>
                  <a:prstClr val="black"/>
                </a:solidFill>
              </a:rPr>
              <a:t>Quanto o governo paga pelo que compra?</a:t>
            </a:r>
            <a:endParaRPr lang="pt-BR" sz="2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07489" cy="14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 bwMode="auto">
          <a:xfrm>
            <a:off x="6239095" y="2564904"/>
            <a:ext cx="2448272" cy="96981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black"/>
                </a:solidFill>
              </a:rPr>
              <a:t>2012NE800140</a:t>
            </a:r>
            <a:endParaRPr lang="en-US" dirty="0" smtClean="0">
              <a:solidFill>
                <a:prstClr val="black"/>
              </a:solidFill>
            </a:endParaRP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>
                <a:solidFill>
                  <a:prstClr val="black"/>
                </a:solidFill>
              </a:rPr>
              <a:t>27/03/2012</a:t>
            </a:r>
            <a:endParaRPr lang="en-US" dirty="0" smtClean="0">
              <a:solidFill>
                <a:prstClr val="black"/>
              </a:solidFill>
            </a:endParaRP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30000 – MJ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5" t="61879" r="4762" b="28074"/>
          <a:stretch/>
        </p:blipFill>
        <p:spPr bwMode="auto">
          <a:xfrm>
            <a:off x="24845" y="1580187"/>
            <a:ext cx="6005617" cy="69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 bwMode="auto">
          <a:xfrm>
            <a:off x="6239095" y="1451070"/>
            <a:ext cx="2448272" cy="96981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black"/>
                </a:solidFill>
              </a:rPr>
              <a:t>2012NE800237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solidFill>
                  <a:prstClr val="black"/>
                </a:solidFill>
              </a:rPr>
              <a:t>02/08/2012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</a:rPr>
              <a:t>30000 – MJ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prstClr val="black"/>
              </a:solidFill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6228479" y="3662568"/>
            <a:ext cx="2448272" cy="96981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dirty="0">
                <a:solidFill>
                  <a:prstClr val="black"/>
                </a:solidFill>
              </a:rPr>
              <a:t>2012NE800551</a:t>
            </a:r>
            <a:endParaRPr lang="en-US" dirty="0" smtClean="0">
              <a:solidFill>
                <a:prstClr val="black"/>
              </a:solidFill>
            </a:endParaRP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>
                <a:solidFill>
                  <a:prstClr val="black"/>
                </a:solidFill>
              </a:rPr>
              <a:t>18/06/2012</a:t>
            </a:r>
            <a:endParaRPr lang="en-US" dirty="0" smtClean="0">
              <a:solidFill>
                <a:prstClr val="black"/>
              </a:solidFill>
            </a:endParaRP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>
                <a:solidFill>
                  <a:prstClr val="black"/>
                </a:solidFill>
              </a:rPr>
              <a:t>26000 </a:t>
            </a:r>
            <a:r>
              <a:rPr lang="en-US" dirty="0" smtClean="0">
                <a:solidFill>
                  <a:prstClr val="black"/>
                </a:solidFill>
              </a:rPr>
              <a:t>– MEC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dirty="0" smtClean="0">
              <a:solidFill>
                <a:prstClr val="black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t="60340" r="4761" b="29470"/>
          <a:stretch/>
        </p:blipFill>
        <p:spPr bwMode="auto">
          <a:xfrm>
            <a:off x="28004" y="3794185"/>
            <a:ext cx="6005617" cy="70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rommelnc\Dropbox\Presentation\CONIP\Imagens\Produtos\cenoura-v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96" y="3501008"/>
            <a:ext cx="1579416" cy="13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rommelnc\Dropbox\Presentation\CONIP\Imagens\Produtos\gasolina-v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9" b="97311" l="1124" r="96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44824"/>
            <a:ext cx="1221879" cy="14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54966" r="5789" b="28578"/>
          <a:stretch/>
        </p:blipFill>
        <p:spPr bwMode="auto">
          <a:xfrm>
            <a:off x="9194" y="2368307"/>
            <a:ext cx="6021268" cy="13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4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8" t="21778" r="9944" b="56230"/>
          <a:stretch/>
        </p:blipFill>
        <p:spPr bwMode="auto">
          <a:xfrm>
            <a:off x="1160327" y="1759991"/>
            <a:ext cx="2964873" cy="152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rommelnc\Dropbox\Presentation\CONIP\Imagens\Produtos\gasolina-v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9" b="97311" l="1124" r="96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1017"/>
            <a:ext cx="1221879" cy="14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6" t="21978" r="9944" b="54786"/>
          <a:stretch/>
        </p:blipFill>
        <p:spPr bwMode="auto">
          <a:xfrm>
            <a:off x="1175079" y="4249908"/>
            <a:ext cx="2978727" cy="16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rommelnc\Dropbox\Presentation\CONIP\Imagens\Produtos\cenoura-v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2" y="3429000"/>
            <a:ext cx="1579416" cy="13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/>
          <p:cNvCxnSpPr>
            <a:stCxn id="2" idx="3"/>
            <a:endCxn id="18" idx="1"/>
          </p:cNvCxnSpPr>
          <p:nvPr/>
        </p:nvCxnSpPr>
        <p:spPr bwMode="auto">
          <a:xfrm>
            <a:off x="4823151" y="2037066"/>
            <a:ext cx="2948127" cy="0"/>
          </a:xfrm>
          <a:prstGeom prst="line">
            <a:avLst/>
          </a:prstGeom>
          <a:ln cap="flat">
            <a:headEnd type="diamond" w="med" len="med"/>
            <a:tailEnd type="diamond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>
            <a:stCxn id="13" idx="3"/>
            <a:endCxn id="17" idx="1"/>
          </p:cNvCxnSpPr>
          <p:nvPr/>
        </p:nvCxnSpPr>
        <p:spPr bwMode="auto">
          <a:xfrm flipV="1">
            <a:off x="5160591" y="2522487"/>
            <a:ext cx="707553" cy="2666"/>
          </a:xfrm>
          <a:prstGeom prst="line">
            <a:avLst/>
          </a:prstGeom>
          <a:ln>
            <a:headEnd type="diamond" w="med" len="med"/>
            <a:tailEnd type="diamond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4139952" y="1837011"/>
            <a:ext cx="6831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0,00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477391" y="2325098"/>
            <a:ext cx="68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solidFill>
                  <a:srgbClr val="1B587C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2,27</a:t>
            </a:r>
            <a:endParaRPr lang="pt-BR" sz="2000" b="1" cap="all" dirty="0">
              <a:ln w="0"/>
              <a:solidFill>
                <a:srgbClr val="1B587C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868144" y="2322432"/>
            <a:ext cx="68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solidFill>
                  <a:srgbClr val="1B587C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3,65</a:t>
            </a:r>
            <a:endParaRPr lang="pt-BR" sz="2000" b="1" cap="all" dirty="0">
              <a:ln w="0"/>
              <a:solidFill>
                <a:srgbClr val="1B587C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771278" y="1837011"/>
            <a:ext cx="13372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374,6 mil</a:t>
            </a:r>
            <a:endParaRPr lang="pt-BR" sz="2000" b="1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80888" y="2741177"/>
            <a:ext cx="68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solidFill>
                  <a:srgbClr val="4E8542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2,80</a:t>
            </a:r>
            <a:endParaRPr lang="pt-BR" sz="2000" b="1" cap="all" dirty="0">
              <a:ln w="0"/>
              <a:solidFill>
                <a:srgbClr val="4E8542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732472" y="2741177"/>
            <a:ext cx="68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solidFill>
                  <a:srgbClr val="4E8542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2,87</a:t>
            </a:r>
            <a:endParaRPr lang="pt-BR" sz="2000" b="1" cap="all" dirty="0">
              <a:ln w="0"/>
              <a:solidFill>
                <a:srgbClr val="4E8542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60" name="Conector reto 59"/>
          <p:cNvCxnSpPr>
            <a:stCxn id="63" idx="3"/>
            <a:endCxn id="66" idx="1"/>
          </p:cNvCxnSpPr>
          <p:nvPr/>
        </p:nvCxnSpPr>
        <p:spPr bwMode="auto">
          <a:xfrm>
            <a:off x="4823151" y="4449963"/>
            <a:ext cx="3090794" cy="0"/>
          </a:xfrm>
          <a:prstGeom prst="line">
            <a:avLst/>
          </a:prstGeom>
          <a:ln cap="flat">
            <a:headEnd type="diamond" w="med" len="med"/>
            <a:tailEnd type="diamond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>
            <a:stCxn id="64" idx="3"/>
            <a:endCxn id="65" idx="1"/>
          </p:cNvCxnSpPr>
          <p:nvPr/>
        </p:nvCxnSpPr>
        <p:spPr bwMode="auto">
          <a:xfrm flipV="1">
            <a:off x="4967168" y="4935384"/>
            <a:ext cx="1044992" cy="2666"/>
          </a:xfrm>
          <a:prstGeom prst="line">
            <a:avLst/>
          </a:prstGeom>
          <a:ln>
            <a:headEnd type="diamond" w="med" len="med"/>
            <a:tailEnd type="diamond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2" name="Conector reto 61"/>
          <p:cNvCxnSpPr>
            <a:stCxn id="67" idx="3"/>
            <a:endCxn id="68" idx="1"/>
          </p:cNvCxnSpPr>
          <p:nvPr/>
        </p:nvCxnSpPr>
        <p:spPr bwMode="auto">
          <a:xfrm>
            <a:off x="5183192" y="5354129"/>
            <a:ext cx="368384" cy="0"/>
          </a:xfrm>
          <a:prstGeom prst="line">
            <a:avLst/>
          </a:prstGeom>
          <a:ln>
            <a:headEnd type="diamond" w="med" len="med"/>
            <a:tailEnd type="diamond" w="med" len="med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3" name="Retângulo 62"/>
          <p:cNvSpPr/>
          <p:nvPr/>
        </p:nvSpPr>
        <p:spPr>
          <a:xfrm>
            <a:off x="4139952" y="4249908"/>
            <a:ext cx="6831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0,00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4283968" y="4737995"/>
            <a:ext cx="68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solidFill>
                  <a:srgbClr val="1B587C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0,33</a:t>
            </a:r>
            <a:endParaRPr lang="pt-BR" sz="2000" b="1" cap="all" dirty="0">
              <a:ln w="0"/>
              <a:solidFill>
                <a:srgbClr val="1B587C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6012160" y="4735329"/>
            <a:ext cx="68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solidFill>
                  <a:srgbClr val="1B587C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5,00</a:t>
            </a:r>
            <a:endParaRPr lang="pt-BR" sz="2000" b="1" cap="all" dirty="0">
              <a:ln w="0"/>
              <a:solidFill>
                <a:srgbClr val="1B587C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7913945" y="4249908"/>
            <a:ext cx="10518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2,0 mil</a:t>
            </a:r>
            <a:endParaRPr lang="pt-BR" sz="2000" b="1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7" name="Retângulo 66"/>
          <p:cNvSpPr/>
          <p:nvPr/>
        </p:nvSpPr>
        <p:spPr>
          <a:xfrm>
            <a:off x="4499992" y="5154074"/>
            <a:ext cx="68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all" dirty="0" smtClean="0">
                <a:ln w="0"/>
                <a:solidFill>
                  <a:srgbClr val="4E8542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1,32</a:t>
            </a:r>
            <a:endParaRPr lang="pt-BR" sz="2000" b="1" cap="all" dirty="0">
              <a:ln w="0"/>
              <a:solidFill>
                <a:srgbClr val="4E8542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8" name="Retângulo 67"/>
          <p:cNvSpPr/>
          <p:nvPr/>
        </p:nvSpPr>
        <p:spPr>
          <a:xfrm>
            <a:off x="5551576" y="5154074"/>
            <a:ext cx="683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0"/>
                <a:solidFill>
                  <a:srgbClr val="4E8542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1,96</a:t>
            </a:r>
            <a:endParaRPr lang="pt-BR" sz="2000" b="1" cap="all" dirty="0">
              <a:ln w="0"/>
              <a:solidFill>
                <a:srgbClr val="4E8542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1622331" y="175999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hlinkClick r:id="rId8" action="ppaction://hlinkfile"/>
              </a:rPr>
              <a:t>Ficha</a:t>
            </a:r>
            <a:r>
              <a:rPr lang="en-US" dirty="0" smtClean="0">
                <a:solidFill>
                  <a:prstClr val="black"/>
                </a:solidFill>
                <a:hlinkClick r:id="rId8" action="ppaction://hlinkfile"/>
              </a:rPr>
              <a:t> do </a:t>
            </a:r>
            <a:r>
              <a:rPr lang="en-US" dirty="0" err="1" smtClean="0">
                <a:solidFill>
                  <a:prstClr val="black"/>
                </a:solidFill>
                <a:hlinkClick r:id="rId8" action="ppaction://hlinkfile"/>
              </a:rPr>
              <a:t>Produto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1622331" y="424990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hlinkClick r:id="rId9" action="ppaction://hlinkfile"/>
              </a:rPr>
              <a:t>Ficha</a:t>
            </a:r>
            <a:r>
              <a:rPr lang="en-US" dirty="0" smtClean="0">
                <a:solidFill>
                  <a:prstClr val="black"/>
                </a:solidFill>
                <a:hlinkClick r:id="rId9" action="ppaction://hlinkfile"/>
              </a:rPr>
              <a:t> do </a:t>
            </a:r>
            <a:r>
              <a:rPr lang="en-US" dirty="0" err="1" smtClean="0">
                <a:solidFill>
                  <a:prstClr val="black"/>
                </a:solidFill>
                <a:hlinkClick r:id="rId9" action="ppaction://hlinkfile"/>
              </a:rPr>
              <a:t>Produto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ular Callout 20"/>
          <p:cNvSpPr>
            <a:spLocks noChangeArrowheads="1"/>
          </p:cNvSpPr>
          <p:nvPr/>
        </p:nvSpPr>
        <p:spPr bwMode="auto">
          <a:xfrm>
            <a:off x="0" y="1816224"/>
            <a:ext cx="2743200" cy="990600"/>
          </a:xfrm>
          <a:prstGeom prst="wedgeRoundRectCallout">
            <a:avLst>
              <a:gd name="adj1" fmla="val -199"/>
              <a:gd name="adj2" fmla="val 118245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44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28650"/>
            <a:ext cx="8226425" cy="1144588"/>
          </a:xfrm>
        </p:spPr>
        <p:txBody>
          <a:bodyPr/>
          <a:lstStyle/>
          <a:p>
            <a:r>
              <a:rPr lang="pt-BR" sz="3000" dirty="0" smtClean="0">
                <a:ea typeface="ＭＳ Ｐゴシック" pitchFamily="34" charset="-128"/>
              </a:rPr>
              <a:t>Prêmios</a:t>
            </a:r>
            <a:endParaRPr lang="pt-BR" sz="2800" dirty="0" smtClean="0">
              <a:ea typeface="ＭＳ Ｐゴシック" pitchFamily="34" charset="-128"/>
            </a:endParaRPr>
          </a:p>
        </p:txBody>
      </p:sp>
      <p:pic>
        <p:nvPicPr>
          <p:cNvPr id="5222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892424"/>
            <a:ext cx="2573338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8" descr="selo premio200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04" y="4768552"/>
            <a:ext cx="17224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7" descr="image_min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960" y="3212976"/>
            <a:ext cx="2160588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4788" y="3027784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1" name="Freeform 14"/>
          <p:cNvSpPr>
            <a:spLocks/>
          </p:cNvSpPr>
          <p:nvPr/>
        </p:nvSpPr>
        <p:spPr bwMode="auto">
          <a:xfrm>
            <a:off x="428625" y="2121024"/>
            <a:ext cx="8047038" cy="2513013"/>
          </a:xfrm>
          <a:custGeom>
            <a:avLst/>
            <a:gdLst>
              <a:gd name="T0" fmla="*/ 0 w 8048238"/>
              <a:gd name="T1" fmla="*/ 2512644 h 2512644"/>
              <a:gd name="T2" fmla="*/ 3465023 w 8048238"/>
              <a:gd name="T3" fmla="*/ 414172 h 2512644"/>
              <a:gd name="T4" fmla="*/ 8048238 w 8048238"/>
              <a:gd name="T5" fmla="*/ 27611 h 2512644"/>
              <a:gd name="T6" fmla="*/ 8048238 w 8048238"/>
              <a:gd name="T7" fmla="*/ 27611 h 251264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48238" h="2512644">
                <a:moveTo>
                  <a:pt x="0" y="2512644"/>
                </a:moveTo>
                <a:cubicBezTo>
                  <a:pt x="1061824" y="1670494"/>
                  <a:pt x="2123649" y="828344"/>
                  <a:pt x="3465022" y="414172"/>
                </a:cubicBezTo>
                <a:cubicBezTo>
                  <a:pt x="4806395" y="0"/>
                  <a:pt x="8048238" y="27611"/>
                  <a:pt x="8048238" y="27611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" name="Elipse 8"/>
          <p:cNvSpPr>
            <a:spLocks noChangeArrowheads="1"/>
          </p:cNvSpPr>
          <p:nvPr/>
        </p:nvSpPr>
        <p:spPr bwMode="auto">
          <a:xfrm>
            <a:off x="1447800" y="3721224"/>
            <a:ext cx="144463" cy="144463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7" name="Elipse 14"/>
          <p:cNvSpPr>
            <a:spLocks noChangeArrowheads="1"/>
          </p:cNvSpPr>
          <p:nvPr/>
        </p:nvSpPr>
        <p:spPr bwMode="auto">
          <a:xfrm>
            <a:off x="2555776" y="2996505"/>
            <a:ext cx="144463" cy="144463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8" name="Elipse 15"/>
          <p:cNvSpPr>
            <a:spLocks noChangeArrowheads="1"/>
          </p:cNvSpPr>
          <p:nvPr/>
        </p:nvSpPr>
        <p:spPr bwMode="auto">
          <a:xfrm>
            <a:off x="5131866" y="2225824"/>
            <a:ext cx="144463" cy="144463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25500" y="3492624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2009</a:t>
            </a:r>
          </a:p>
        </p:txBody>
      </p:sp>
      <p:sp>
        <p:nvSpPr>
          <p:cNvPr id="22" name="Rounded Rectangular Callout 21"/>
          <p:cNvSpPr>
            <a:spLocks noChangeArrowheads="1"/>
          </p:cNvSpPr>
          <p:nvPr/>
        </p:nvSpPr>
        <p:spPr bwMode="auto">
          <a:xfrm>
            <a:off x="107504" y="4692352"/>
            <a:ext cx="2286000" cy="1905000"/>
          </a:xfrm>
          <a:prstGeom prst="wedgeRoundRectCallout">
            <a:avLst>
              <a:gd name="adj1" fmla="val 12148"/>
              <a:gd name="adj2" fmla="val -90076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23" name="Rounded Rectangular Callout 22"/>
          <p:cNvSpPr>
            <a:spLocks noChangeArrowheads="1"/>
          </p:cNvSpPr>
          <p:nvPr/>
        </p:nvSpPr>
        <p:spPr bwMode="auto">
          <a:xfrm>
            <a:off x="2411760" y="3447926"/>
            <a:ext cx="2438400" cy="1295400"/>
          </a:xfrm>
          <a:prstGeom prst="wedgeRoundRectCallout">
            <a:avLst>
              <a:gd name="adj1" fmla="val -35125"/>
              <a:gd name="adj2" fmla="val -67167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24" name="Rounded Rectangular Callout 23"/>
          <p:cNvSpPr>
            <a:spLocks noChangeArrowheads="1"/>
          </p:cNvSpPr>
          <p:nvPr/>
        </p:nvSpPr>
        <p:spPr bwMode="auto">
          <a:xfrm>
            <a:off x="5076056" y="2951584"/>
            <a:ext cx="2438400" cy="2133600"/>
          </a:xfrm>
          <a:prstGeom prst="wedgeRoundRectCallout">
            <a:avLst>
              <a:gd name="adj1" fmla="val -41486"/>
              <a:gd name="adj2" fmla="val -73607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869754" y="2956024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2010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827066" y="1844824"/>
            <a:ext cx="681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2011</a:t>
            </a:r>
          </a:p>
        </p:txBody>
      </p:sp>
      <p:sp>
        <p:nvSpPr>
          <p:cNvPr id="2" name="Retângulo 1"/>
          <p:cNvSpPr/>
          <p:nvPr/>
        </p:nvSpPr>
        <p:spPr>
          <a:xfrm>
            <a:off x="4932040" y="5157192"/>
            <a:ext cx="2783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i="1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</a:rPr>
              <a:t>“United Nations Public Service Awards </a:t>
            </a:r>
            <a:r>
              <a:rPr lang="pt-BR" sz="1600" i="1" dirty="0" smtClean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</a:rPr>
              <a:t>– UNPSA</a:t>
            </a:r>
            <a:endParaRPr lang="pt-BR" sz="160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969007" y="5683195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Categoria: Avançando </a:t>
            </a:r>
            <a:r>
              <a:rPr lang="pt-PT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na Gestão do Conhecimento Governamental </a:t>
            </a: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Elipse 15"/>
          <p:cNvSpPr>
            <a:spLocks noChangeArrowheads="1"/>
          </p:cNvSpPr>
          <p:nvPr/>
        </p:nvSpPr>
        <p:spPr bwMode="auto">
          <a:xfrm>
            <a:off x="7652146" y="2081808"/>
            <a:ext cx="144463" cy="144463"/>
          </a:xfrm>
          <a:prstGeom prst="ellipse">
            <a:avLst/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7347346" y="1700808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2013</a:t>
            </a:r>
            <a:endParaRPr lang="pt-BR" dirty="0"/>
          </a:p>
        </p:txBody>
      </p:sp>
      <p:pic>
        <p:nvPicPr>
          <p:cNvPr id="1026" name="Picture 2" descr="conip rio head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4" r="47235"/>
          <a:stretch/>
        </p:blipFill>
        <p:spPr bwMode="auto">
          <a:xfrm>
            <a:off x="6511239" y="548680"/>
            <a:ext cx="2006434" cy="917985"/>
          </a:xfrm>
          <a:prstGeom prst="snip1Rect">
            <a:avLst>
              <a:gd name="adj" fmla="val 372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ular Callout 22"/>
          <p:cNvSpPr>
            <a:spLocks noChangeArrowheads="1"/>
          </p:cNvSpPr>
          <p:nvPr/>
        </p:nvSpPr>
        <p:spPr bwMode="auto">
          <a:xfrm>
            <a:off x="6432946" y="548679"/>
            <a:ext cx="2171502" cy="917985"/>
          </a:xfrm>
          <a:prstGeom prst="wedgeRoundRectCallout">
            <a:avLst>
              <a:gd name="adj1" fmla="val 12505"/>
              <a:gd name="adj2" fmla="val 75890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7287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4391" grpId="0" animBg="1"/>
      <p:bldP spid="16" grpId="0" animBg="1"/>
      <p:bldP spid="17" grpId="0" animBg="1"/>
      <p:bldP spid="18" grpId="0" animBg="1"/>
      <p:bldP spid="20" grpId="0"/>
      <p:bldP spid="22" grpId="0" animBg="1"/>
      <p:bldP spid="23" grpId="0" animBg="1"/>
      <p:bldP spid="24" grpId="0" animBg="1"/>
      <p:bldP spid="26" grpId="0"/>
      <p:bldP spid="27" grpId="0"/>
      <p:bldP spid="2" grpId="0"/>
      <p:bldP spid="3" grpId="0"/>
      <p:bldP spid="25" grpId="0" animBg="1"/>
      <p:bldP spid="28" grpId="0"/>
      <p:bldP spid="2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abeça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4763"/>
            <a:ext cx="100726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CaixaDeTexto 2"/>
          <p:cNvSpPr txBox="1">
            <a:spLocks noChangeArrowheads="1"/>
          </p:cNvSpPr>
          <p:nvPr/>
        </p:nvSpPr>
        <p:spPr bwMode="auto">
          <a:xfrm>
            <a:off x="4925492" y="5300663"/>
            <a:ext cx="36718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pt-BR" sz="2600" dirty="0">
                <a:solidFill>
                  <a:schemeClr val="bg1"/>
                </a:solidFill>
                <a:latin typeface="Impact" pitchFamily="34" charset="0"/>
              </a:rPr>
              <a:t>Novo Portal ODP</a:t>
            </a:r>
          </a:p>
        </p:txBody>
      </p:sp>
    </p:spTree>
    <p:extLst>
      <p:ext uri="{BB962C8B-B14F-4D97-AF65-F5344CB8AC3E}">
        <p14:creationId xmlns:p14="http://schemas.microsoft.com/office/powerpoint/2010/main" val="21027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 txBox="1">
            <a:spLocks/>
          </p:cNvSpPr>
          <p:nvPr/>
        </p:nvSpPr>
        <p:spPr bwMode="auto">
          <a:xfrm>
            <a:off x="683568" y="1628800"/>
            <a:ext cx="8208912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14726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29452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44178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58904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073631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488357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903083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317809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Ferramenta de monitoramento dos gastos públicos e produção de indicadores de apoio à gestão.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Visa à divulgação de temas analisados pelo ODP</a:t>
            </a:r>
            <a:r>
              <a:rPr lang="pt-BR" sz="2600" kern="0" dirty="0"/>
              <a:t>.</a:t>
            </a:r>
            <a:endParaRPr lang="pt-BR" sz="2600" kern="0" dirty="0" smtClean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Disponibiliza informações gerenciais para o aprimoramento à gestão.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Usuário acessará os dados do próprio órgão superior e de suas unidades vinculadas.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O órgão superior poderá autorizar o acesso aos órgãos vinculados.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lang="pt-BR" sz="2600" kern="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702668" y="620688"/>
            <a:ext cx="2943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336699"/>
                </a:solidFill>
              </a:rPr>
              <a:t>INTRODUÇÃO</a:t>
            </a:r>
            <a:endParaRPr lang="pt-BR" sz="32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obertojdf\Documents\Portal ODP\Novo Portal ODP\Telas\Figura 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r="16269"/>
          <a:stretch/>
        </p:blipFill>
        <p:spPr bwMode="auto">
          <a:xfrm>
            <a:off x="1107379" y="1528096"/>
            <a:ext cx="6056909" cy="485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/>
          <p:cNvSpPr/>
          <p:nvPr/>
        </p:nvSpPr>
        <p:spPr bwMode="auto">
          <a:xfrm>
            <a:off x="1691680" y="3921348"/>
            <a:ext cx="1486768" cy="87580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2668" y="620688"/>
            <a:ext cx="476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FUNCIONALIDADES - TRILHAS</a:t>
            </a:r>
            <a:endParaRPr lang="pt-BR" sz="24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6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 txBox="1">
            <a:spLocks/>
          </p:cNvSpPr>
          <p:nvPr/>
        </p:nvSpPr>
        <p:spPr bwMode="auto">
          <a:xfrm>
            <a:off x="539552" y="1556792"/>
            <a:ext cx="8136904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14726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29452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44178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58904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073631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488357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903083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317809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Permite consultar os resultados gerados pelos temas estudados pelo Observatório da Despesa Pública.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Temas disponíveis: </a:t>
            </a:r>
            <a:r>
              <a:rPr lang="pt-BR" sz="2600" kern="0" dirty="0" err="1" smtClean="0"/>
              <a:t>Comprasnet</a:t>
            </a:r>
            <a:r>
              <a:rPr lang="pt-BR" sz="2600" kern="0" dirty="0" smtClean="0"/>
              <a:t>, Cartão de Pagamentos (CPGF) e Terceirização.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Visualização das trilhas dos órgãos e das unidades gestores do ministério.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Usuário pode verificar em detalhes os casos para os critérios selecionados.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Exportação para diversos formatos.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lang="pt-BR" sz="2600" kern="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702668" y="620688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TRILHAS</a:t>
            </a:r>
            <a:endParaRPr lang="pt-BR" sz="24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Controle Administrativo Público</a:t>
            </a:r>
            <a:endParaRPr lang="es-ES" dirty="0">
              <a:effectLst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96275" y="2276872"/>
            <a:ext cx="3121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Controle Interno</a:t>
            </a:r>
            <a:endParaRPr lang="pt-BR" sz="3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057190" y="2297654"/>
            <a:ext cx="3259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Controle Externo</a:t>
            </a:r>
            <a:endParaRPr lang="pt-BR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19"/>
          <a:stretch/>
        </p:blipFill>
        <p:spPr bwMode="auto">
          <a:xfrm>
            <a:off x="395536" y="3317807"/>
            <a:ext cx="405548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51094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6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83357"/>
            <a:ext cx="8582025" cy="561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 Explicativo 2 3"/>
          <p:cNvSpPr/>
          <p:nvPr/>
        </p:nvSpPr>
        <p:spPr bwMode="auto">
          <a:xfrm>
            <a:off x="4504060" y="3789040"/>
            <a:ext cx="4032448" cy="720080"/>
          </a:xfrm>
          <a:prstGeom prst="borderCallout2">
            <a:avLst>
              <a:gd name="adj1" fmla="val 19407"/>
              <a:gd name="adj2" fmla="val -5153"/>
              <a:gd name="adj3" fmla="val 38219"/>
              <a:gd name="adj4" fmla="val -36484"/>
              <a:gd name="adj5" fmla="val 80076"/>
              <a:gd name="adj6" fmla="val -57312"/>
            </a:avLst>
          </a:prstGeom>
          <a:solidFill>
            <a:schemeClr val="bg1"/>
          </a:solidFill>
          <a:ln w="127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pt-BR" dirty="0" smtClean="0">
                <a:latin typeface="Arial" charset="0"/>
              </a:rPr>
              <a:t>Cada tema possui várias trilhas estudadas.</a:t>
            </a:r>
            <a:endParaRPr kumimoji="0" lang="pt-B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Texto Explicativo 2 6"/>
          <p:cNvSpPr/>
          <p:nvPr/>
        </p:nvSpPr>
        <p:spPr bwMode="auto">
          <a:xfrm>
            <a:off x="4046860" y="2951572"/>
            <a:ext cx="2664296" cy="360040"/>
          </a:xfrm>
          <a:prstGeom prst="borderCallout2">
            <a:avLst>
              <a:gd name="adj1" fmla="val 19407"/>
              <a:gd name="adj2" fmla="val -5153"/>
              <a:gd name="adj3" fmla="val 38219"/>
              <a:gd name="adj4" fmla="val -61271"/>
              <a:gd name="adj5" fmla="val 83603"/>
              <a:gd name="adj6" fmla="val -94016"/>
            </a:avLst>
          </a:prstGeom>
          <a:solidFill>
            <a:schemeClr val="bg1"/>
          </a:solidFill>
          <a:ln w="127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pt-BR" dirty="0" smtClean="0">
                <a:latin typeface="Arial" charset="0"/>
              </a:rPr>
              <a:t>Menor nível hierárquico.</a:t>
            </a:r>
            <a:endParaRPr kumimoji="0" lang="pt-B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Texto Explicativo 2 8"/>
          <p:cNvSpPr/>
          <p:nvPr/>
        </p:nvSpPr>
        <p:spPr bwMode="auto">
          <a:xfrm>
            <a:off x="3214244" y="4797152"/>
            <a:ext cx="4512152" cy="360040"/>
          </a:xfrm>
          <a:prstGeom prst="borderCallout2">
            <a:avLst>
              <a:gd name="adj1" fmla="val 19407"/>
              <a:gd name="adj2" fmla="val -5153"/>
              <a:gd name="adj3" fmla="val 44518"/>
              <a:gd name="adj4" fmla="val -19958"/>
              <a:gd name="adj5" fmla="val 98973"/>
              <a:gd name="adj6" fmla="val -38291"/>
            </a:avLst>
          </a:prstGeom>
          <a:solidFill>
            <a:schemeClr val="bg1"/>
          </a:solidFill>
          <a:ln w="127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pt-BR" dirty="0" smtClean="0">
                <a:latin typeface="Arial" charset="0"/>
              </a:rPr>
              <a:t>Permite escolher o período da informação.</a:t>
            </a:r>
            <a:endParaRPr kumimoji="0" lang="pt-B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Elipse 9"/>
          <p:cNvSpPr/>
          <p:nvPr/>
        </p:nvSpPr>
        <p:spPr bwMode="auto">
          <a:xfrm>
            <a:off x="3779912" y="6081588"/>
            <a:ext cx="815392" cy="2997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02668" y="620688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TRILHAS</a:t>
            </a:r>
            <a:endParaRPr lang="pt-BR" sz="24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 bwMode="auto">
          <a:xfrm>
            <a:off x="8432260" y="3764928"/>
            <a:ext cx="333098" cy="24013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75320"/>
            <a:ext cx="8572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5750" y="6488668"/>
            <a:ext cx="7250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pt-BR" kern="0" dirty="0" smtClean="0"/>
              <a:t>* Informações sigilosas encontram-se com suas imagens distorcidas;</a:t>
            </a:r>
            <a:endParaRPr lang="pt-BR" kern="0" dirty="0"/>
          </a:p>
        </p:txBody>
      </p:sp>
      <p:sp>
        <p:nvSpPr>
          <p:cNvPr id="6" name="CaixaDeTexto 5"/>
          <p:cNvSpPr txBox="1"/>
          <p:nvPr/>
        </p:nvSpPr>
        <p:spPr>
          <a:xfrm>
            <a:off x="702668" y="620688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TRILHAS</a:t>
            </a:r>
            <a:endParaRPr lang="pt-BR" sz="24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1"/>
          <a:stretch/>
        </p:blipFill>
        <p:spPr bwMode="auto">
          <a:xfrm>
            <a:off x="0" y="980728"/>
            <a:ext cx="899553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02668" y="620688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TRILHAS</a:t>
            </a:r>
            <a:endParaRPr lang="pt-BR" sz="2400" b="1" dirty="0">
              <a:solidFill>
                <a:srgbClr val="336699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85750" y="6488668"/>
            <a:ext cx="7250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pt-BR" kern="0" dirty="0" smtClean="0"/>
              <a:t>* Informações sigilosas encontram-se com suas imagens distorcidas;</a:t>
            </a:r>
            <a:endParaRPr lang="pt-BR" kern="0" dirty="0"/>
          </a:p>
        </p:txBody>
      </p:sp>
    </p:spTree>
    <p:extLst>
      <p:ext uri="{BB962C8B-B14F-4D97-AF65-F5344CB8AC3E}">
        <p14:creationId xmlns:p14="http://schemas.microsoft.com/office/powerpoint/2010/main" val="10173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robertojdf\Documents\Portal ODP\Novo Portal ODP\Telas\Figura 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r="16269"/>
          <a:stretch/>
        </p:blipFill>
        <p:spPr bwMode="auto">
          <a:xfrm>
            <a:off x="1107380" y="1327706"/>
            <a:ext cx="6306998" cy="505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/>
          <p:cNvSpPr/>
          <p:nvPr/>
        </p:nvSpPr>
        <p:spPr bwMode="auto">
          <a:xfrm>
            <a:off x="1835696" y="4858944"/>
            <a:ext cx="1445453" cy="87431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2668" y="620688"/>
            <a:ext cx="339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PAINÉIS GERENCIAIS</a:t>
            </a:r>
            <a:endParaRPr lang="pt-BR" sz="24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 txBox="1">
            <a:spLocks/>
          </p:cNvSpPr>
          <p:nvPr/>
        </p:nvSpPr>
        <p:spPr bwMode="auto">
          <a:xfrm>
            <a:off x="539552" y="1339200"/>
            <a:ext cx="79928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14726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29452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44178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58904" indent="0" algn="l" defTabSz="4064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073631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488357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2903083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317809" indent="0" algn="l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Permite consultar os painéis dos estudos realizados pelo ODP.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/>
              <a:t>Compõem uma visão gerencial das trilhas geradas pelos temas estudados</a:t>
            </a:r>
            <a:r>
              <a:rPr lang="pt-BR" sz="2600" kern="0" dirty="0" smtClean="0"/>
              <a:t>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Temas disponíveis: Cartão de Pagamentos (CPGF), </a:t>
            </a:r>
            <a:r>
              <a:rPr lang="pt-BR" sz="2600" kern="0" dirty="0" err="1" smtClean="0"/>
              <a:t>Comprasnet</a:t>
            </a:r>
            <a:r>
              <a:rPr lang="pt-BR" sz="2600" kern="0" dirty="0" smtClean="0"/>
              <a:t>, Diárias e Passagens e Terceirização.</a:t>
            </a:r>
            <a:endParaRPr lang="pt-BR" sz="2600" kern="0" dirty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Disponibilizados em Flash. Execução local.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 smtClean="0"/>
              <a:t>Acompanham folha de rosto que explica a metodologia utilizada.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600" kern="0" dirty="0"/>
              <a:t>Visualização </a:t>
            </a:r>
            <a:r>
              <a:rPr lang="pt-BR" sz="2600" kern="0" dirty="0" smtClean="0"/>
              <a:t>dos painéis de cada tema, separados por ano.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lang="pt-BR" sz="2600" kern="0" dirty="0" smtClean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endParaRPr lang="pt-BR" sz="2600" kern="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702668" y="620688"/>
            <a:ext cx="339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PAINÉIS GERENCIAIS</a:t>
            </a:r>
            <a:endParaRPr lang="pt-BR" sz="24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r="22341"/>
          <a:stretch/>
        </p:blipFill>
        <p:spPr bwMode="auto">
          <a:xfrm>
            <a:off x="107504" y="990646"/>
            <a:ext cx="8568952" cy="582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 Explicativo 2 4"/>
          <p:cNvSpPr/>
          <p:nvPr/>
        </p:nvSpPr>
        <p:spPr bwMode="auto">
          <a:xfrm>
            <a:off x="5292080" y="2420888"/>
            <a:ext cx="2808312" cy="720080"/>
          </a:xfrm>
          <a:prstGeom prst="borderCallout2">
            <a:avLst>
              <a:gd name="adj1" fmla="val 26833"/>
              <a:gd name="adj2" fmla="val -901"/>
              <a:gd name="adj3" fmla="val 20997"/>
              <a:gd name="adj4" fmla="val -30533"/>
              <a:gd name="adj5" fmla="val 39636"/>
              <a:gd name="adj6" fmla="val -66721"/>
            </a:avLst>
          </a:prstGeom>
          <a:solidFill>
            <a:schemeClr val="bg1"/>
          </a:solidFill>
          <a:ln w="127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pt-BR" dirty="0" smtClean="0">
                <a:latin typeface="Arial" charset="0"/>
              </a:rPr>
              <a:t>Escolha do órgão superior e do tema.</a:t>
            </a:r>
            <a:endParaRPr kumimoji="0" lang="pt-B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Texto Explicativo 2 6"/>
          <p:cNvSpPr/>
          <p:nvPr/>
        </p:nvSpPr>
        <p:spPr bwMode="auto">
          <a:xfrm>
            <a:off x="3923928" y="3933056"/>
            <a:ext cx="4053678" cy="360040"/>
          </a:xfrm>
          <a:prstGeom prst="borderCallout2">
            <a:avLst>
              <a:gd name="adj1" fmla="val 26833"/>
              <a:gd name="adj2" fmla="val -901"/>
              <a:gd name="adj3" fmla="val 16462"/>
              <a:gd name="adj4" fmla="val -17431"/>
              <a:gd name="adj5" fmla="val 41148"/>
              <a:gd name="adj6" fmla="val -55131"/>
            </a:avLst>
          </a:prstGeom>
          <a:solidFill>
            <a:schemeClr val="bg1"/>
          </a:solidFill>
          <a:ln w="127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pt-BR" dirty="0" smtClean="0">
                <a:latin typeface="Arial" charset="0"/>
              </a:rPr>
              <a:t>Cada item dentro de ano é um painel.</a:t>
            </a:r>
            <a:endParaRPr kumimoji="0" lang="pt-B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Texto Explicativo 2 7"/>
          <p:cNvSpPr/>
          <p:nvPr/>
        </p:nvSpPr>
        <p:spPr bwMode="auto">
          <a:xfrm>
            <a:off x="5580112" y="4725144"/>
            <a:ext cx="2808312" cy="720080"/>
          </a:xfrm>
          <a:prstGeom prst="borderCallout2">
            <a:avLst>
              <a:gd name="adj1" fmla="val 26833"/>
              <a:gd name="adj2" fmla="val -901"/>
              <a:gd name="adj3" fmla="val 12179"/>
              <a:gd name="adj4" fmla="val -28596"/>
              <a:gd name="adj5" fmla="val 70375"/>
              <a:gd name="adj6" fmla="val -60842"/>
            </a:avLst>
          </a:prstGeom>
          <a:solidFill>
            <a:schemeClr val="bg1"/>
          </a:solidFill>
          <a:ln w="127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lang="pt-BR" dirty="0" smtClean="0">
                <a:latin typeface="Arial" charset="0"/>
              </a:rPr>
              <a:t>Folha de rosto com a metodologia aplicada.</a:t>
            </a:r>
            <a:endParaRPr kumimoji="0" lang="pt-B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589927" y="4462512"/>
            <a:ext cx="741713" cy="1980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2668" y="620688"/>
            <a:ext cx="339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PAINÉIS GERENCIAIS</a:t>
            </a:r>
            <a:endParaRPr lang="pt-BR" sz="24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8" y="980728"/>
            <a:ext cx="851528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02668" y="620688"/>
            <a:ext cx="5855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PAINÉIS GERENCIAIS - COMPRASNET</a:t>
            </a:r>
            <a:endParaRPr lang="pt-BR" sz="2400" b="1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02668" y="620688"/>
            <a:ext cx="5855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PAINÉIS GERENCIAIS - COMPRASNET</a:t>
            </a:r>
            <a:endParaRPr lang="pt-BR" sz="2400" b="1" dirty="0">
              <a:solidFill>
                <a:srgbClr val="336699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227534"/>
            <a:ext cx="894397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0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02668" y="620688"/>
            <a:ext cx="4522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PAINÉIS GERENCIAIS - SCDP</a:t>
            </a:r>
            <a:endParaRPr lang="pt-BR" sz="2400" b="1" dirty="0">
              <a:solidFill>
                <a:srgbClr val="3366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8" y="1052736"/>
            <a:ext cx="7685756" cy="57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6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02668" y="620688"/>
            <a:ext cx="4522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PAINÉIS GERENCIAIS - SCDP</a:t>
            </a:r>
            <a:endParaRPr lang="pt-BR" sz="2400" b="1" dirty="0">
              <a:solidFill>
                <a:srgbClr val="3366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"/>
          <a:stretch/>
        </p:blipFill>
        <p:spPr bwMode="auto">
          <a:xfrm>
            <a:off x="899592" y="1022873"/>
            <a:ext cx="7654056" cy="574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5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Vertentes</a:t>
            </a:r>
            <a:r>
              <a:rPr lang="es-ES" dirty="0" smtClean="0"/>
              <a:t> do Controle Interno</a:t>
            </a:r>
            <a:endParaRPr lang="es-ES" dirty="0">
              <a:effectLst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443079" y="2094012"/>
            <a:ext cx="19442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280994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695720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110446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525172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s-ES" kern="0" dirty="0" err="1" smtClean="0"/>
              <a:t>Quando</a:t>
            </a:r>
            <a:endParaRPr lang="es-ES" kern="0" dirty="0"/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4283968" y="2094012"/>
            <a:ext cx="19442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280994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695720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110446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525172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s-ES" kern="0" dirty="0" smtClean="0"/>
              <a:t>Como</a:t>
            </a:r>
            <a:endParaRPr lang="es-ES" kern="0" dirty="0"/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915816" y="4077072"/>
            <a:ext cx="19442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algn="ctr" defTabSz="406400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280994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695720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110446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525172" indent="-207363" algn="ctr" defTabSz="40752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s-ES" kern="0" dirty="0" smtClean="0"/>
              <a:t>Foco</a:t>
            </a:r>
            <a:endParaRPr lang="es-ES" kern="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90622" y="2912784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Prévio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Concomitante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Posterior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618857" y="2898364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Presencial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À distância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339448" y="4889213"/>
            <a:ext cx="4012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Conformidade x Desempenho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Prevenção x Correção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Fraude x oportunidade de melhora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68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/>
      <p:bldP spid="11" grpId="0"/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02668" y="620688"/>
            <a:ext cx="619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336699"/>
                </a:solidFill>
              </a:rPr>
              <a:t>PAINÉIS GERENCIAIS - TERCEIRIZAÇÃO</a:t>
            </a:r>
            <a:endParaRPr lang="pt-BR" sz="2400" b="1" dirty="0">
              <a:solidFill>
                <a:srgbClr val="3366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268760"/>
            <a:ext cx="7632848" cy="55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2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 do Controle Interno</a:t>
            </a:r>
            <a:r>
              <a:rPr lang="es-ES" baseline="30000" dirty="0" smtClean="0"/>
              <a:t>1</a:t>
            </a:r>
            <a:endParaRPr lang="es-ES" baseline="30000" dirty="0">
              <a:effectLst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8951" y="1487187"/>
            <a:ext cx="82089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Observar</a:t>
            </a:r>
            <a:r>
              <a:rPr lang="pt-BR" sz="1400" dirty="0"/>
              <a:t> as normas legais, instruções normativas, estatutos e </a:t>
            </a:r>
            <a:r>
              <a:rPr lang="pt-BR" sz="1400" dirty="0" smtClean="0"/>
              <a:t>regimentos;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Assegurar</a:t>
            </a:r>
            <a:r>
              <a:rPr lang="pt-BR" sz="1400" dirty="0"/>
              <a:t>, que nas informações contábeis, financeiras, administrativas e operacionais, sua exatidão, confiabilidade, integridade e oportunidade.</a:t>
            </a:r>
            <a:br>
              <a:rPr lang="pt-BR" sz="1400" dirty="0"/>
            </a:b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Prevenir</a:t>
            </a:r>
            <a:r>
              <a:rPr lang="pt-BR" sz="1400" dirty="0" smtClean="0"/>
              <a:t> </a:t>
            </a:r>
            <a:r>
              <a:rPr lang="pt-BR" sz="1400" dirty="0"/>
              <a:t>antecipadamente o acontecimento de erros, desperdícios, abusos, práticas antieconômicas e fraudes.</a:t>
            </a:r>
            <a:br>
              <a:rPr lang="pt-BR" sz="1400" dirty="0"/>
            </a:b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Propiciar</a:t>
            </a:r>
            <a:r>
              <a:rPr lang="pt-BR" sz="1400" dirty="0" smtClean="0"/>
              <a:t> </a:t>
            </a:r>
            <a:r>
              <a:rPr lang="pt-BR" sz="1400" dirty="0"/>
              <a:t>informações oportunas e confiáveis, inclusive de caráter administrativo e operacional, sobre os resultados e efeitos atingidos;</a:t>
            </a:r>
            <a:br>
              <a:rPr lang="pt-BR" sz="1400" dirty="0"/>
            </a:b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Salvaguardar </a:t>
            </a:r>
            <a:r>
              <a:rPr lang="pt-BR" sz="1400" dirty="0"/>
              <a:t>os ativos financeiros e físicos quanto a sua boa e regular utilização assegurando a legitimidade do passivo;</a:t>
            </a:r>
            <a:br>
              <a:rPr lang="pt-BR" sz="1400" dirty="0"/>
            </a:b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Permitir </a:t>
            </a:r>
            <a:r>
              <a:rPr lang="pt-BR" sz="1400" dirty="0"/>
              <a:t>a implementação de programas, projetos, atividades, sistemas e operações, visando à eficiência, eficácia e economia de recursos; e </a:t>
            </a:r>
            <a:br>
              <a:rPr lang="pt-BR" sz="1400" dirty="0"/>
            </a:b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Assegurar </a:t>
            </a:r>
            <a:r>
              <a:rPr lang="pt-BR" sz="1400" dirty="0"/>
              <a:t>aderência às diretrizes, planos, normas e procedimentos da empresa</a:t>
            </a:r>
            <a:r>
              <a:rPr lang="pt-BR" sz="1400" dirty="0" smtClean="0"/>
              <a:t>.</a:t>
            </a:r>
            <a:endParaRPr lang="pt-BR" sz="1400" dirty="0"/>
          </a:p>
        </p:txBody>
      </p:sp>
      <p:sp>
        <p:nvSpPr>
          <p:cNvPr id="4" name="Retângulo 3"/>
          <p:cNvSpPr/>
          <p:nvPr/>
        </p:nvSpPr>
        <p:spPr>
          <a:xfrm>
            <a:off x="6671352" y="5874747"/>
            <a:ext cx="2212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baseline="30000" dirty="0" smtClean="0"/>
              <a:t>1</a:t>
            </a:r>
            <a:r>
              <a:rPr lang="pt-BR" sz="1400" i="1" dirty="0" smtClean="0"/>
              <a:t>Peter </a:t>
            </a:r>
            <a:r>
              <a:rPr lang="pt-BR" sz="1400" i="1" dirty="0"/>
              <a:t>e Machado (2003)</a:t>
            </a:r>
          </a:p>
        </p:txBody>
      </p:sp>
    </p:spTree>
    <p:extLst>
      <p:ext uri="{BB962C8B-B14F-4D97-AF65-F5344CB8AC3E}">
        <p14:creationId xmlns:p14="http://schemas.microsoft.com/office/powerpoint/2010/main" val="4068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ersonalizar design">
  <a:themeElements>
    <a:clrScheme name="3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Personalizar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ersonalizar design">
  <a:themeElements>
    <a:clrScheme name="4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Personalizar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DP-branco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DP-branco">
  <a:themeElements>
    <a:clrScheme name="Personalizada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70C0"/>
      </a:hlink>
      <a:folHlink>
        <a:srgbClr val="FF0000"/>
      </a:folHlink>
    </a:clrScheme>
    <a:fontScheme name="Tema do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4430</TotalTime>
  <Words>1694</Words>
  <Application>Microsoft Office PowerPoint</Application>
  <PresentationFormat>Apresentação na tela (4:3)</PresentationFormat>
  <Paragraphs>523</Paragraphs>
  <Slides>80</Slides>
  <Notes>72</Notes>
  <HiddenSlides>4</HiddenSlides>
  <MMClips>1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80</vt:i4>
      </vt:variant>
    </vt:vector>
  </HeadingPairs>
  <TitlesOfParts>
    <vt:vector size="85" baseType="lpstr">
      <vt:lpstr>Personalizar design</vt:lpstr>
      <vt:lpstr>3_Personalizar design</vt:lpstr>
      <vt:lpstr>4_Personalizar design</vt:lpstr>
      <vt:lpstr>ODP-branco</vt:lpstr>
      <vt:lpstr>1_ODP-branco</vt:lpstr>
      <vt:lpstr>Apresentação do PowerPoint</vt:lpstr>
      <vt:lpstr>Agenda</vt:lpstr>
      <vt:lpstr>Administração Pública Federal</vt:lpstr>
      <vt:lpstr>Administração Pública Federal</vt:lpstr>
      <vt:lpstr>Apresentação do PowerPoint</vt:lpstr>
      <vt:lpstr>Apresentação do PowerPoint</vt:lpstr>
      <vt:lpstr>Controle Administrativo Público</vt:lpstr>
      <vt:lpstr>Vertentes do Controle Interno</vt:lpstr>
      <vt:lpstr>Objetivos do Controle Interno1</vt:lpstr>
      <vt:lpstr>Auditoria Contínua</vt:lpstr>
      <vt:lpstr>Auditoria Contínua e Monitoramento Contínuo</vt:lpstr>
      <vt:lpstr>Auditoria Contínua e Monitoramento Contínuo</vt:lpstr>
      <vt:lpstr>Auditoria Contínua</vt:lpstr>
      <vt:lpstr>Auditoria Contínua</vt:lpstr>
      <vt:lpstr>Auditoria Contínua</vt:lpstr>
      <vt:lpstr>Auditoria Contínua</vt:lpstr>
      <vt:lpstr>Apresentação do PowerPoint</vt:lpstr>
      <vt:lpstr>Apresentação do PowerPoint</vt:lpstr>
      <vt:lpstr>Apresentação do PowerPoint</vt:lpstr>
      <vt:lpstr>Equipe</vt:lpstr>
      <vt:lpstr>Processo de seleção</vt:lpstr>
      <vt:lpstr>Apresentação do PowerPoint</vt:lpstr>
      <vt:lpstr>Apresentação do PowerPoint</vt:lpstr>
      <vt:lpstr>Apresentação do PowerPoint</vt:lpstr>
      <vt:lpstr>Temas de Trabalho</vt:lpstr>
      <vt:lpstr>Apresentação do PowerPoint</vt:lpstr>
      <vt:lpstr>Apresentação do PowerPoint</vt:lpstr>
      <vt:lpstr>Licitações e contratos</vt:lpstr>
      <vt:lpstr>Apresentação do PowerPoint</vt:lpstr>
      <vt:lpstr>Mapa mental</vt:lpstr>
      <vt:lpstr>Apresentação do PowerPoint</vt:lpstr>
      <vt:lpstr>Monitoramento</vt:lpstr>
      <vt:lpstr>Monitoramento</vt:lpstr>
      <vt:lpstr>Apresentação do PowerPoint</vt:lpstr>
      <vt:lpstr>Vínculo entre licitantes</vt:lpstr>
      <vt:lpstr>Vínculo entre licitantes</vt:lpstr>
      <vt:lpstr>Fracionamento para dispensar</vt:lpstr>
      <vt:lpstr>Fracionamento para dispensar</vt:lpstr>
      <vt:lpstr>Empresas recém-criadas que venceram grandes contratos</vt:lpstr>
      <vt:lpstr>Apresentação do PowerPoint</vt:lpstr>
      <vt:lpstr>Pregões onde a melhor proposta não ganhou</vt:lpstr>
      <vt:lpstr> Empresa de Pequeno Porte ou Microempresa com faturamento acima do limite</vt:lpstr>
      <vt:lpstr>Vínculo servidor x empresa</vt:lpstr>
      <vt:lpstr>Apresentação do PowerPoint</vt:lpstr>
      <vt:lpstr>Cartão de Crédito</vt:lpstr>
      <vt:lpstr>Terceirização</vt:lpstr>
      <vt:lpstr>Programas sociais e de fomento</vt:lpstr>
      <vt:lpstr>Diárias e Passagens</vt:lpstr>
      <vt:lpstr>Apresentação do PowerPoint</vt:lpstr>
      <vt:lpstr>OSCIP</vt:lpstr>
      <vt:lpstr>Apresentação do PowerPoint</vt:lpstr>
      <vt:lpstr>Apresentação do PowerPoint</vt:lpstr>
      <vt:lpstr>Desafios tecnológicos</vt:lpstr>
      <vt:lpstr>Apresentação do PowerPoint</vt:lpstr>
      <vt:lpstr>Apresentação do PowerPoint</vt:lpstr>
      <vt:lpstr>Apresentação do PowerPoint</vt:lpstr>
      <vt:lpstr>Apresentação do PowerPoint</vt:lpstr>
      <vt:lpstr>Resultados do ODP</vt:lpstr>
      <vt:lpstr>Alguns resultados</vt:lpstr>
      <vt:lpstr>Apresentação do PowerPoint</vt:lpstr>
      <vt:lpstr>Banco de Preços</vt:lpstr>
      <vt:lpstr>Apresentação do PowerPoint</vt:lpstr>
      <vt:lpstr>Apresentação do PowerPoint</vt:lpstr>
      <vt:lpstr>Prêmios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Controladoria-Geral da União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CGU/ODP/BRASIL</dc:title>
  <dc:creator>Henrique Aparecido da Rocha</dc:creator>
  <cp:lastModifiedBy>Concord</cp:lastModifiedBy>
  <cp:revision>242</cp:revision>
  <dcterms:created xsi:type="dcterms:W3CDTF">2012-05-11T02:46:19Z</dcterms:created>
  <dcterms:modified xsi:type="dcterms:W3CDTF">2014-06-02T11:27:58Z</dcterms:modified>
</cp:coreProperties>
</file>