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2" r:id="rId6"/>
    <p:sldId id="260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F7405-C787-50A7-62F6-F633A073108B}" v="44" dt="2023-06-26T19:30:08.545"/>
    <p1510:client id="{3014D501-A110-214A-ABAA-4B2B4D2FC347}" v="18" dt="2023-06-13T16:32:03.008"/>
    <p1510:client id="{C6919CA5-794C-AE45-BED2-CAC226DAFE06}" v="10" dt="2023-06-13T16:34:32.404"/>
    <p1510:client id="{D6084F1C-E7DF-834B-87ED-E81B8C6E1D2B}" v="9" dt="2023-06-13T16:36:50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6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8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A5614-CFA9-0848-A521-97DB50DCDEB4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CE7BB-C792-E440-8129-F3C5DBBDB3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00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CE7BB-C792-E440-8129-F3C5DBBDB36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43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879DF-2DF0-7C40-A155-8CF7F87FB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A90BC1-79A5-DD4C-84AA-053567066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48D54C-794B-7E45-932D-F7231954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4EC7CD-3EF2-5C46-8CFD-11011CA67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FC0259-4B6C-5241-AD49-E945C5DF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38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7526A-9FB0-5948-AD71-32E55B8C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B11216-37DA-C84B-B034-67B7F66A9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0CBBDB-FD0E-3641-AFB8-2E8442C76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F73F1D-26DE-854C-A319-DA9580C5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FBB93F-BD46-5642-84C5-793A7A901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92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73E127-0900-3048-902E-4332B844E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28E7D2-6CE0-CA41-8543-46B5B48BE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582AE2-856B-0547-AC23-AD7763F1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C02318-3A0F-C74B-AF37-E255C179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BE044E-C22E-2C45-AB4E-014E84868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79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E6CEE-69F2-0D4F-989F-CCDF0A8E1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2719A3-AADF-0541-8EDE-C8D7ADDA1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ECE23C-C9A6-964B-B924-D4CB2E37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84861C-C212-3A45-B9A8-8A9B1050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7257E4-8A52-D24B-BA30-B4E2092D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47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CBEF5-B43B-C445-B92E-3274D33B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27AE38-18A7-BB4F-BFA9-D7D5B7031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1CE986-72F2-3241-9AD1-820A5926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5EEEBD-B85C-314F-B092-D242A4971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445C9D-A6C7-7545-BE23-E30BF7F7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01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64BD0-08F2-D64B-A8F3-809CACE1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DEA31F-87D3-D641-A4FA-38B3BE23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090886-891B-7141-BB2B-4C85AC919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A3FE60-1653-5D4D-A403-ABDB14E9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AF27E6-917D-6648-B5AA-91DD5541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FA1072-04B1-E34A-85F1-C0C4FD7D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30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66F43-3785-FF4D-BE30-5FA34ADF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489401-BB19-9142-99C7-E2CDDD9BD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B693D4F-AB45-9147-8409-4476BE4F5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9992F5-12EC-4140-B717-3C5652E98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52C9C24-FFA5-364E-A3BD-E9F41C53F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214218-B47F-3746-AE28-4169C42B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3E36C67-1865-8848-9DB5-BDFE53F2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5CF1D57-887F-A74D-BDD7-6A5E4BD1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49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108BB-EF85-B74E-9B54-1D8021C8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2C159C0-2087-714F-B687-6A9248F6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10A351-8738-3444-94F3-ECD74C5E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77516DF-55F9-3245-B12D-B053425B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97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C08D4F3-810F-834B-A9D6-341FFD53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F3D9421-47EB-3B4F-954E-D832CC7EF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DAAFC8A-40E3-3C4A-83E3-2BD918F9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71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64396-53D4-D74A-A9AB-255C8124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890092-75B1-4242-9765-2A6234DCB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CC020F-9D8D-3343-89B4-59C5F4D60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DC06E1-EC3C-2A44-826E-BA443918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766B63-EA63-0548-8DE0-681F8139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BD9433-D974-084A-93F3-BD9D6555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89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AC145-D5B8-F44B-A299-5E26568B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9AF4097-DD8B-4B4E-A6C4-EB582D687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4D3D8D-EF2F-3147-A577-C1A01800E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BA8512-F2A2-D540-965E-B74DFB5B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C6381D-7F69-B94D-A6CE-CF84C4C9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0065A6-9BF6-4E46-8275-91C85C80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95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A5CB48-9AB8-594B-A50F-F8EBE0B2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651FD3-4D2E-E546-BBBF-F69031E2B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30E751-A91B-BB4E-8878-00778E87F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461C-D3BC-7549-AC72-A8B974D2526F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7E0402-18E5-6E4F-9ACF-1F4D550A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AF8A29-4425-D648-9948-B97C987EB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7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90385DE-0CA1-9472-4981-88B05A0C9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25" y="-23784"/>
            <a:ext cx="12271596" cy="690556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9A5CF81-2A0F-0556-2B2E-774FD6EEB69A}"/>
              </a:ext>
            </a:extLst>
          </p:cNvPr>
          <p:cNvSpPr txBox="1"/>
          <p:nvPr/>
        </p:nvSpPr>
        <p:spPr>
          <a:xfrm>
            <a:off x="8078691" y="1997839"/>
            <a:ext cx="3407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SESPORTE – Transferências Voluntárias e Instrumentos Contratuais</a:t>
            </a:r>
          </a:p>
        </p:txBody>
      </p:sp>
      <p:pic>
        <p:nvPicPr>
          <p:cNvPr id="2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277B9ECB-ACC0-569F-AE22-0E0626546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028717"/>
            <a:ext cx="4387516" cy="20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7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A418205-F880-C54C-9FBB-52B4F0DA36B9}"/>
              </a:ext>
            </a:extLst>
          </p:cNvPr>
          <p:cNvSpPr/>
          <p:nvPr/>
        </p:nvSpPr>
        <p:spPr>
          <a:xfrm>
            <a:off x="534256" y="373430"/>
            <a:ext cx="82909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SESPORTE – TRANSFERÊNCIAS VOLUNTÁRIAS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BFADFC7-6D01-B260-9275-88158EFAF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9055"/>
            <a:ext cx="12192000" cy="510607"/>
          </a:xfrm>
          <a:prstGeom prst="rect">
            <a:avLst/>
          </a:prstGeom>
        </p:spPr>
      </p:pic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A364675-3A5D-78B0-FD72-FC0DCE279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8B7A6D85-4AFE-C1F1-BF17-85B439F4E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121" y="2814379"/>
            <a:ext cx="2674938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2D451F1-1D12-B0A0-CD10-5B2FF98E53EC}"/>
              </a:ext>
            </a:extLst>
          </p:cNvPr>
          <p:cNvSpPr/>
          <p:nvPr/>
        </p:nvSpPr>
        <p:spPr>
          <a:xfrm>
            <a:off x="616449" y="1693985"/>
            <a:ext cx="2989780" cy="12952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BR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QUANTIDADE DE INSTRUMENTOS VIGENTES:</a:t>
            </a:r>
          </a:p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  <a:p>
            <a:pPr algn="ctr"/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56B7697-10D9-8738-C0BF-499F8C4DEA52}"/>
              </a:ext>
            </a:extLst>
          </p:cNvPr>
          <p:cNvSpPr/>
          <p:nvPr/>
        </p:nvSpPr>
        <p:spPr>
          <a:xfrm>
            <a:off x="5301465" y="1693985"/>
            <a:ext cx="2989780" cy="12952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VALOR TOTAL DOS INSTRUMENTOS VIGENTES:</a:t>
            </a:r>
          </a:p>
          <a:p>
            <a:pPr algn="ctr"/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R$ 12.767.899,22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54CA0DAF-9A11-AB0A-A1E1-92B5A44EC6EC}"/>
              </a:ext>
            </a:extLst>
          </p:cNvPr>
          <p:cNvSpPr/>
          <p:nvPr/>
        </p:nvSpPr>
        <p:spPr>
          <a:xfrm>
            <a:off x="616449" y="3615823"/>
            <a:ext cx="2989780" cy="12952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LIBERAÇÃO DE RECURSOS (REPASSES):</a:t>
            </a:r>
          </a:p>
          <a:p>
            <a:pPr algn="ctr"/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R$ 11.416.455,30</a:t>
            </a:r>
            <a:endParaRPr lang="pt-BR" sz="2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49C248F4-5800-3ECE-72D0-2E1E9D783C43}"/>
              </a:ext>
            </a:extLst>
          </p:cNvPr>
          <p:cNvSpPr/>
          <p:nvPr/>
        </p:nvSpPr>
        <p:spPr>
          <a:xfrm>
            <a:off x="5301465" y="3615823"/>
            <a:ext cx="2989780" cy="12952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TOTAL DE PAGAMENTOS (OBT): </a:t>
            </a:r>
          </a:p>
          <a:p>
            <a:pPr algn="ctr"/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R$ 11.456.618,22</a:t>
            </a:r>
            <a:endParaRPr lang="pt-BR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D6F21722-5C7F-E1BE-D927-39E049798B02}"/>
              </a:ext>
            </a:extLst>
          </p:cNvPr>
          <p:cNvCxnSpPr>
            <a:stCxn id="5" idx="2"/>
            <a:endCxn id="10" idx="0"/>
          </p:cNvCxnSpPr>
          <p:nvPr/>
        </p:nvCxnSpPr>
        <p:spPr>
          <a:xfrm>
            <a:off x="2111339" y="2989249"/>
            <a:ext cx="0" cy="626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0A388207-EA1E-9862-7F65-984DE1E6E2AC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3606229" y="2341617"/>
            <a:ext cx="16952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0AEF1C65-0898-3B51-604A-B0A56F555D70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3606229" y="4263455"/>
            <a:ext cx="16952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691AC2A0-72AF-4CBA-EC41-F5D564739250}"/>
              </a:ext>
            </a:extLst>
          </p:cNvPr>
          <p:cNvCxnSpPr>
            <a:stCxn id="6" idx="2"/>
            <a:endCxn id="11" idx="0"/>
          </p:cNvCxnSpPr>
          <p:nvPr/>
        </p:nvCxnSpPr>
        <p:spPr>
          <a:xfrm>
            <a:off x="6796355" y="2989249"/>
            <a:ext cx="0" cy="626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FAAE4D22-6236-1791-82E2-B98C095C6174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3606229" y="2341617"/>
            <a:ext cx="16952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6C1C7BAD-DD01-F6D6-BAE8-B96A8A2B3538}"/>
              </a:ext>
            </a:extLst>
          </p:cNvPr>
          <p:cNvCxnSpPr>
            <a:stCxn id="5" idx="2"/>
            <a:endCxn id="10" idx="0"/>
          </p:cNvCxnSpPr>
          <p:nvPr/>
        </p:nvCxnSpPr>
        <p:spPr>
          <a:xfrm>
            <a:off x="2111339" y="2989249"/>
            <a:ext cx="0" cy="6265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69F17142-5B1A-FBFA-4D9E-3C3C0A66573D}"/>
              </a:ext>
            </a:extLst>
          </p:cNvPr>
          <p:cNvCxnSpPr>
            <a:stCxn id="6" idx="2"/>
            <a:endCxn id="11" idx="0"/>
          </p:cNvCxnSpPr>
          <p:nvPr/>
        </p:nvCxnSpPr>
        <p:spPr>
          <a:xfrm>
            <a:off x="6796355" y="2989249"/>
            <a:ext cx="0" cy="6265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18A34D8E-A34A-2A9D-B725-DC4C7E399B46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3606229" y="4263455"/>
            <a:ext cx="16952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23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966762" y="274306"/>
            <a:ext cx="7325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COMO ACESSAR O PAINEL E-PARCERIAS?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4BD8888-4B68-2679-6110-30ED689D5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294" y="1089061"/>
            <a:ext cx="8043675" cy="520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3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ADB9E7A1-B107-6D46-A55C-250A6C793A94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Foto/Ilustração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C995AAE-97CE-4FA0-7C78-9116B1480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9055"/>
            <a:ext cx="12192001" cy="510607"/>
          </a:xfrm>
          <a:prstGeom prst="rect">
            <a:avLst/>
          </a:prstGeom>
        </p:spPr>
      </p:pic>
      <p:pic>
        <p:nvPicPr>
          <p:cNvPr id="10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4820B083-6A34-4A9B-B8CC-C213492E6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pic>
        <p:nvPicPr>
          <p:cNvPr id="4" name="Imagem 2">
            <a:extLst>
              <a:ext uri="{FF2B5EF4-FFF2-40B4-BE49-F238E27FC236}">
                <a16:creationId xmlns:a16="http://schemas.microsoft.com/office/drawing/2014/main" id="{55DD8454-80F2-2056-8F29-995EDB916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889" y="2917145"/>
            <a:ext cx="2867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0A426A7-D14E-6C9E-A4DA-84A315F6B2EA}"/>
              </a:ext>
            </a:extLst>
          </p:cNvPr>
          <p:cNvSpPr/>
          <p:nvPr/>
        </p:nvSpPr>
        <p:spPr>
          <a:xfrm>
            <a:off x="768638" y="373430"/>
            <a:ext cx="8056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SESPORTE – INSTRUMENTOS CONTRATUAIS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6EFD981-C58F-9CCF-8579-FDCC2DBE9FDD}"/>
              </a:ext>
            </a:extLst>
          </p:cNvPr>
          <p:cNvSpPr/>
          <p:nvPr/>
        </p:nvSpPr>
        <p:spPr>
          <a:xfrm>
            <a:off x="616449" y="1693985"/>
            <a:ext cx="2989780" cy="12952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BR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QUANTIDADE DE INSTRUMENTOS VIGENTES:</a:t>
            </a:r>
          </a:p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58</a:t>
            </a:r>
          </a:p>
          <a:p>
            <a:pPr algn="ctr"/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F6B493E5-500E-D527-D9AC-E3FEF2588311}"/>
              </a:ext>
            </a:extLst>
          </p:cNvPr>
          <p:cNvSpPr/>
          <p:nvPr/>
        </p:nvSpPr>
        <p:spPr>
          <a:xfrm>
            <a:off x="5301465" y="1693985"/>
            <a:ext cx="2989780" cy="12952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VALOR TOTAL DOS INSTRUMENTOS VIGENTES:</a:t>
            </a:r>
          </a:p>
          <a:p>
            <a:pPr algn="ctr"/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R$ 96.976.754,53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45A85FB4-13AB-D824-F464-226283044DC3}"/>
              </a:ext>
            </a:extLst>
          </p:cNvPr>
          <p:cNvSpPr/>
          <p:nvPr/>
        </p:nvSpPr>
        <p:spPr>
          <a:xfrm>
            <a:off x="616449" y="3615823"/>
            <a:ext cx="2989780" cy="12952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VALORES EMPENHADOS:</a:t>
            </a:r>
          </a:p>
          <a:p>
            <a:pPr algn="ctr"/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R$ 68.638.846,98</a:t>
            </a:r>
            <a:endParaRPr lang="pt-BR" sz="2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7B739591-98EA-26D8-EEE1-005B564267E3}"/>
              </a:ext>
            </a:extLst>
          </p:cNvPr>
          <p:cNvSpPr/>
          <p:nvPr/>
        </p:nvSpPr>
        <p:spPr>
          <a:xfrm>
            <a:off x="5301465" y="3615823"/>
            <a:ext cx="2989780" cy="12952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VALORES PAGOS</a:t>
            </a:r>
          </a:p>
          <a:p>
            <a:pPr algn="ctr"/>
            <a:r>
              <a:rPr lang="pt-BR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R$ 64.569.560,53</a:t>
            </a:r>
            <a:endParaRPr lang="pt-BR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60532BCE-CA66-CCBB-458D-C7AA644674EF}"/>
              </a:ext>
            </a:extLst>
          </p:cNvPr>
          <p:cNvCxnSpPr>
            <a:stCxn id="6" idx="2"/>
            <a:endCxn id="15" idx="0"/>
          </p:cNvCxnSpPr>
          <p:nvPr/>
        </p:nvCxnSpPr>
        <p:spPr>
          <a:xfrm>
            <a:off x="2111339" y="2989249"/>
            <a:ext cx="0" cy="6265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99FDBE58-6A61-E00B-CFFC-8CA0B1378162}"/>
              </a:ext>
            </a:extLst>
          </p:cNvPr>
          <p:cNvCxnSpPr>
            <a:stCxn id="6" idx="3"/>
            <a:endCxn id="13" idx="1"/>
          </p:cNvCxnSpPr>
          <p:nvPr/>
        </p:nvCxnSpPr>
        <p:spPr>
          <a:xfrm>
            <a:off x="3606229" y="2341617"/>
            <a:ext cx="16952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F7F249D7-0A3A-A43E-0BC4-FA0376D4C3A5}"/>
              </a:ext>
            </a:extLst>
          </p:cNvPr>
          <p:cNvCxnSpPr>
            <a:stCxn id="13" idx="2"/>
            <a:endCxn id="16" idx="0"/>
          </p:cNvCxnSpPr>
          <p:nvPr/>
        </p:nvCxnSpPr>
        <p:spPr>
          <a:xfrm>
            <a:off x="6796355" y="2989249"/>
            <a:ext cx="0" cy="6265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8D70CFB1-5040-744B-A872-33AA2CF3F531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3606229" y="4263455"/>
            <a:ext cx="16952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61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441790" y="274306"/>
            <a:ext cx="7850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COMO ACESSAR O PAINEL NO SACC?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9055"/>
            <a:ext cx="12192000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459A7EC-77AE-8215-F890-4417458F0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8" y="1387011"/>
            <a:ext cx="12020765" cy="539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6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3A64472-CB1B-B146-E6BA-B49D9B915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46" y="-35351"/>
            <a:ext cx="12317691" cy="6928701"/>
          </a:xfrm>
          <a:prstGeom prst="rect">
            <a:avLst/>
          </a:prstGeom>
        </p:spPr>
      </p:pic>
      <p:pic>
        <p:nvPicPr>
          <p:cNvPr id="7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CC85EE89-4C3A-578F-C8FE-D42EFB630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663" y="3221848"/>
            <a:ext cx="4437648" cy="20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14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91</Words>
  <Application>Microsoft Office PowerPoint</Application>
  <PresentationFormat>Widescreen</PresentationFormat>
  <Paragraphs>25</Paragraphs>
  <Slides>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Kanit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Elayne Cristina Chaves Cavalcante</cp:lastModifiedBy>
  <cp:revision>38</cp:revision>
  <dcterms:created xsi:type="dcterms:W3CDTF">2021-04-20T01:02:02Z</dcterms:created>
  <dcterms:modified xsi:type="dcterms:W3CDTF">2023-07-24T19:45:04Z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2023-05-22T14:49:05Z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d994ddef-51c7-4851-9e6e-51209c4dc3e4</vt:lpwstr>
  </property>
  <property fmtid="{D5CDD505-2E9C-101B-9397-08002B2CF9AE}" pid="7" name="MSIP_Label_defa4170-0d19-0005-0004-bc88714345d2_ActionId">
    <vt:lpwstr>24167b3b-7707-4968-b242-afaa52820258</vt:lpwstr>
  </property>
  <property fmtid="{D5CDD505-2E9C-101B-9397-08002B2CF9AE}" pid="8" name="MSIP_Label_defa4170-0d19-0005-0004-bc88714345d2_ContentBits">
    <vt:lpwstr>0</vt:lpwstr>
  </property>
</Properties>
</file>