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8" r:id="rId6"/>
    <p:sldId id="269" r:id="rId7"/>
    <p:sldId id="270" r:id="rId8"/>
    <p:sldId id="281" r:id="rId9"/>
    <p:sldId id="258" r:id="rId10"/>
    <p:sldId id="279" r:id="rId11"/>
    <p:sldId id="282" r:id="rId12"/>
    <p:sldId id="283" r:id="rId13"/>
    <p:sldId id="284" r:id="rId14"/>
    <p:sldId id="287" r:id="rId15"/>
    <p:sldId id="286" r:id="rId16"/>
    <p:sldId id="285" r:id="rId17"/>
    <p:sldId id="288" r:id="rId18"/>
    <p:sldId id="291" r:id="rId19"/>
    <p:sldId id="290" r:id="rId20"/>
    <p:sldId id="26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3692" autoAdjust="0"/>
  </p:normalViewPr>
  <p:slideViewPr>
    <p:cSldViewPr snapToGrid="0" snapToObjects="1">
      <p:cViewPr varScale="1">
        <p:scale>
          <a:sx n="60" d="100"/>
          <a:sy n="60" d="100"/>
        </p:scale>
        <p:origin x="95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49.svg"/><Relationship Id="rId12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63.svg"/><Relationship Id="rId2" Type="http://schemas.openxmlformats.org/officeDocument/2006/relationships/image" Target="../media/image12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2.png"/><Relationship Id="rId15" Type="http://schemas.openxmlformats.org/officeDocument/2006/relationships/image" Target="../media/image6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52.png"/><Relationship Id="rId14" Type="http://schemas.openxmlformats.org/officeDocument/2006/relationships/image" Target="../media/image6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9.png"/><Relationship Id="rId21" Type="http://schemas.openxmlformats.org/officeDocument/2006/relationships/image" Target="../media/image34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8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7962314" y="2628462"/>
            <a:ext cx="3875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TRILHAS DE AUDITORIA – RCI GESTÃO 2023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AD2387-C5EE-8A28-62E8-E14553F92AE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1182" y="0"/>
            <a:ext cx="4249989" cy="11491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24341A-13A6-8933-89C3-7CE336B65167}"/>
              </a:ext>
            </a:extLst>
          </p:cNvPr>
          <p:cNvSpPr txBox="1"/>
          <p:nvPr/>
        </p:nvSpPr>
        <p:spPr>
          <a:xfrm>
            <a:off x="9861453" y="6488668"/>
            <a:ext cx="250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26 de Outubro - 2023</a:t>
            </a:r>
          </a:p>
        </p:txBody>
      </p:sp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DAD658-05B9-1AE5-300B-7ABCF1E1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71987" y="1179847"/>
            <a:ext cx="2120013" cy="53356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" y="207696"/>
            <a:ext cx="5267401" cy="33287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05282" y="207696"/>
            <a:ext cx="53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automatizadas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465603-5046-0C0C-9CFC-FC40E93AA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53" y="1136237"/>
            <a:ext cx="9831734" cy="51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7A024-7C4E-39FC-60F0-10C0FB5C40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10050126" y="1346268"/>
            <a:ext cx="2184078" cy="51340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" y="207696"/>
            <a:ext cx="5267401" cy="33287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9369" y="336248"/>
            <a:ext cx="53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automatizadas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CF55E4-BA1D-503A-CEA5-B65EF4226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69" y="926465"/>
            <a:ext cx="9565483" cy="55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0F4999B-2B33-B376-3E06-4BAFA3DC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0133272" y="1251682"/>
            <a:ext cx="2412000" cy="51777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" y="207696"/>
            <a:ext cx="5267401" cy="33287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9369" y="336248"/>
            <a:ext cx="53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automatizadas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2F4C05E-3903-A8AF-A644-A79C42419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11" y="1278961"/>
            <a:ext cx="9294051" cy="50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" y="309875"/>
            <a:ext cx="5267401" cy="33287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5C0D6D-6429-613C-6661-7C279C9B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717" y="4346323"/>
            <a:ext cx="3099006" cy="190924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9369" y="336248"/>
            <a:ext cx="537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Análise das Contas de Gestão 2023 – Relatório do Controle Interno  -  RCI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53603E4-5747-F615-2CE3-6A072B4F54C4}"/>
              </a:ext>
            </a:extLst>
          </p:cNvPr>
          <p:cNvSpPr/>
          <p:nvPr/>
        </p:nvSpPr>
        <p:spPr>
          <a:xfrm>
            <a:off x="343250" y="2209169"/>
            <a:ext cx="132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CGE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75279F-FF79-D103-B37C-0C897251B6BD}"/>
              </a:ext>
            </a:extLst>
          </p:cNvPr>
          <p:cNvSpPr/>
          <p:nvPr/>
        </p:nvSpPr>
        <p:spPr>
          <a:xfrm>
            <a:off x="765917" y="4784567"/>
            <a:ext cx="30945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Unidades </a:t>
            </a:r>
          </a:p>
          <a:p>
            <a:pPr algn="ctr"/>
            <a:r>
              <a:rPr lang="pt-BR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Auditadas</a:t>
            </a:r>
            <a:endParaRPr lang="pt-BR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E326743-75A3-A8D9-8BAB-A17FE3962D1F}"/>
              </a:ext>
            </a:extLst>
          </p:cNvPr>
          <p:cNvSpPr/>
          <p:nvPr/>
        </p:nvSpPr>
        <p:spPr>
          <a:xfrm>
            <a:off x="3288257" y="5222293"/>
            <a:ext cx="444927" cy="363061"/>
          </a:xfrm>
          <a:prstGeom prst="rightArrow">
            <a:avLst>
              <a:gd name="adj1" fmla="val 34501"/>
              <a:gd name="adj2" fmla="val 543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B9A03EA-55FC-2DBD-A47F-59BF85FA1B26}"/>
              </a:ext>
            </a:extLst>
          </p:cNvPr>
          <p:cNvSpPr/>
          <p:nvPr/>
        </p:nvSpPr>
        <p:spPr>
          <a:xfrm>
            <a:off x="1836770" y="2489303"/>
            <a:ext cx="444927" cy="363061"/>
          </a:xfrm>
          <a:prstGeom prst="rightArrow">
            <a:avLst>
              <a:gd name="adj1" fmla="val 34501"/>
              <a:gd name="adj2" fmla="val 543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95BCCB-D03A-943C-C4C4-98B966323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576" y="1622824"/>
            <a:ext cx="8819534" cy="48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38D780E-A34E-E945-D7C7-FE0F0A28A9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6052986" y="2225843"/>
            <a:ext cx="4054940" cy="42963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09"/>
            <a:ext cx="5267401" cy="33287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129868" y="190861"/>
            <a:ext cx="5856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-  Sistema Utilizado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27C18-C9CC-04BE-4318-30C6728E1E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>
            <a:off x="57917" y="1232082"/>
            <a:ext cx="5151566" cy="54076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C89FF2-36A7-7A58-A36F-6AC1E2997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499" y="1471703"/>
            <a:ext cx="727668" cy="72766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A49C19-0E63-FA5E-BE9E-8515B80BED77}"/>
              </a:ext>
            </a:extLst>
          </p:cNvPr>
          <p:cNvSpPr txBox="1"/>
          <p:nvPr/>
        </p:nvSpPr>
        <p:spPr>
          <a:xfrm>
            <a:off x="6714167" y="1604704"/>
            <a:ext cx="3436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https://avia.cge.ce.gov.br</a:t>
            </a:r>
          </a:p>
        </p:txBody>
      </p:sp>
    </p:spTree>
    <p:extLst>
      <p:ext uri="{BB962C8B-B14F-4D97-AF65-F5344CB8AC3E}">
        <p14:creationId xmlns:p14="http://schemas.microsoft.com/office/powerpoint/2010/main" val="235610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09"/>
            <a:ext cx="5267401" cy="33287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39786F-C505-F8C3-0781-2B40AC8A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1225328" y="957442"/>
            <a:ext cx="8607296" cy="558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2" y="-145000"/>
            <a:ext cx="2459498" cy="116070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9369" y="168878"/>
            <a:ext cx="53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 de Auditoria – Sistema Avia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7E8164E2-52D0-2A30-E839-95D42364D0E2}"/>
              </a:ext>
            </a:extLst>
          </p:cNvPr>
          <p:cNvSpPr/>
          <p:nvPr/>
        </p:nvSpPr>
        <p:spPr>
          <a:xfrm>
            <a:off x="18184" y="1063919"/>
            <a:ext cx="906868" cy="5375366"/>
          </a:xfrm>
          <a:custGeom>
            <a:avLst/>
            <a:gdLst>
              <a:gd name="connsiteX0" fmla="*/ 0 w 648787"/>
              <a:gd name="connsiteY0" fmla="*/ 0 h 3396343"/>
              <a:gd name="connsiteX1" fmla="*/ 254716 w 648787"/>
              <a:gd name="connsiteY1" fmla="*/ 0 h 3396343"/>
              <a:gd name="connsiteX2" fmla="*/ 648787 w 648787"/>
              <a:gd name="connsiteY2" fmla="*/ 394071 h 3396343"/>
              <a:gd name="connsiteX3" fmla="*/ 648787 w 648787"/>
              <a:gd name="connsiteY3" fmla="*/ 3002272 h 3396343"/>
              <a:gd name="connsiteX4" fmla="*/ 254716 w 648787"/>
              <a:gd name="connsiteY4" fmla="*/ 3396343 h 3396343"/>
              <a:gd name="connsiteX5" fmla="*/ 0 w 648787"/>
              <a:gd name="connsiteY5" fmla="*/ 3396343 h 3396343"/>
              <a:gd name="connsiteX6" fmla="*/ 0 w 648787"/>
              <a:gd name="connsiteY6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87" h="3396343">
                <a:moveTo>
                  <a:pt x="0" y="0"/>
                </a:moveTo>
                <a:lnTo>
                  <a:pt x="254716" y="0"/>
                </a:lnTo>
                <a:cubicBezTo>
                  <a:pt x="472355" y="0"/>
                  <a:pt x="648787" y="176432"/>
                  <a:pt x="648787" y="394071"/>
                </a:cubicBezTo>
                <a:lnTo>
                  <a:pt x="648787" y="3002272"/>
                </a:lnTo>
                <a:cubicBezTo>
                  <a:pt x="648787" y="3219911"/>
                  <a:pt x="472355" y="3396343"/>
                  <a:pt x="254716" y="3396343"/>
                </a:cubicBezTo>
                <a:lnTo>
                  <a:pt x="0" y="3396343"/>
                </a:lnTo>
                <a:lnTo>
                  <a:pt x="0" y="0"/>
                </a:lnTo>
                <a:close/>
              </a:path>
            </a:pathLst>
          </a:custGeom>
          <a:solidFill>
            <a:srgbClr val="148A65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18DF62-86E5-CA66-CA0B-CB119B09484E}"/>
              </a:ext>
            </a:extLst>
          </p:cNvPr>
          <p:cNvSpPr txBox="1"/>
          <p:nvPr/>
        </p:nvSpPr>
        <p:spPr>
          <a:xfrm rot="16200000">
            <a:off x="-860337" y="4010774"/>
            <a:ext cx="264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MONITORAMENTO</a:t>
            </a:r>
          </a:p>
        </p:txBody>
      </p:sp>
      <p:pic>
        <p:nvPicPr>
          <p:cNvPr id="15" name="Gráfico 14" descr="Lupa com preenchimento sólido">
            <a:extLst>
              <a:ext uri="{FF2B5EF4-FFF2-40B4-BE49-F238E27FC236}">
                <a16:creationId xmlns:a16="http://schemas.microsoft.com/office/drawing/2014/main" id="{D18F16BC-589F-6727-8082-ED07444C6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306" y="1964891"/>
            <a:ext cx="550654" cy="550654"/>
          </a:xfrm>
          <a:prstGeom prst="rect">
            <a:avLst/>
          </a:prstGeom>
        </p:spPr>
      </p:pic>
      <p:pic>
        <p:nvPicPr>
          <p:cNvPr id="17" name="Gráfico 16" descr="Selo 1 com preenchimento sólido">
            <a:extLst>
              <a:ext uri="{FF2B5EF4-FFF2-40B4-BE49-F238E27FC236}">
                <a16:creationId xmlns:a16="http://schemas.microsoft.com/office/drawing/2014/main" id="{CA05836B-33DC-DC78-6EF4-504254E46DD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4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2523" y="1645427"/>
            <a:ext cx="638927" cy="6389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2C06D66-5238-4599-9B92-811A1E80F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1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75218">
            <a:off x="7022401" y="1729535"/>
            <a:ext cx="1491022" cy="78872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4A17727-120C-66AE-45CF-81F4F6100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75218">
            <a:off x="2006792" y="5592780"/>
            <a:ext cx="1336633" cy="707059"/>
          </a:xfrm>
          <a:prstGeom prst="rect">
            <a:avLst/>
          </a:prstGeom>
        </p:spPr>
      </p:pic>
      <p:pic>
        <p:nvPicPr>
          <p:cNvPr id="22" name="Gráfico 21" descr="Crachá com preenchimento sólido">
            <a:extLst>
              <a:ext uri="{FF2B5EF4-FFF2-40B4-BE49-F238E27FC236}">
                <a16:creationId xmlns:a16="http://schemas.microsoft.com/office/drawing/2014/main" id="{8B6B6E90-6AD6-5667-9D04-DF1645F624C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1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2627" y="5394354"/>
            <a:ext cx="640800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09"/>
            <a:ext cx="5267401" cy="332870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F51D837-6141-D2F8-9965-4B2E3CEA1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248520" y="882383"/>
            <a:ext cx="8109225" cy="59002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9368" y="168878"/>
            <a:ext cx="5856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-  Sistema Utilizado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B948B33-454E-6556-A98C-529A0B8B5597}"/>
              </a:ext>
            </a:extLst>
          </p:cNvPr>
          <p:cNvGrpSpPr/>
          <p:nvPr/>
        </p:nvGrpSpPr>
        <p:grpSpPr>
          <a:xfrm>
            <a:off x="-42445" y="826205"/>
            <a:ext cx="924734" cy="5375366"/>
            <a:chOff x="33173" y="1063919"/>
            <a:chExt cx="924734" cy="5375366"/>
          </a:xfrm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13DD7094-3C38-928A-FCC1-F0C2D610BE0B}"/>
                </a:ext>
              </a:extLst>
            </p:cNvPr>
            <p:cNvSpPr/>
            <p:nvPr/>
          </p:nvSpPr>
          <p:spPr>
            <a:xfrm>
              <a:off x="51039" y="1063919"/>
              <a:ext cx="906868" cy="5375366"/>
            </a:xfrm>
            <a:custGeom>
              <a:avLst/>
              <a:gdLst>
                <a:gd name="connsiteX0" fmla="*/ 0 w 648787"/>
                <a:gd name="connsiteY0" fmla="*/ 0 h 3396343"/>
                <a:gd name="connsiteX1" fmla="*/ 254716 w 648787"/>
                <a:gd name="connsiteY1" fmla="*/ 0 h 3396343"/>
                <a:gd name="connsiteX2" fmla="*/ 648787 w 648787"/>
                <a:gd name="connsiteY2" fmla="*/ 394071 h 3396343"/>
                <a:gd name="connsiteX3" fmla="*/ 648787 w 648787"/>
                <a:gd name="connsiteY3" fmla="*/ 3002272 h 3396343"/>
                <a:gd name="connsiteX4" fmla="*/ 254716 w 648787"/>
                <a:gd name="connsiteY4" fmla="*/ 3396343 h 3396343"/>
                <a:gd name="connsiteX5" fmla="*/ 0 w 648787"/>
                <a:gd name="connsiteY5" fmla="*/ 3396343 h 3396343"/>
                <a:gd name="connsiteX6" fmla="*/ 0 w 648787"/>
                <a:gd name="connsiteY6" fmla="*/ 0 h 33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87" h="3396343">
                  <a:moveTo>
                    <a:pt x="0" y="0"/>
                  </a:moveTo>
                  <a:lnTo>
                    <a:pt x="254716" y="0"/>
                  </a:lnTo>
                  <a:cubicBezTo>
                    <a:pt x="472355" y="0"/>
                    <a:pt x="648787" y="176432"/>
                    <a:pt x="648787" y="394071"/>
                  </a:cubicBezTo>
                  <a:lnTo>
                    <a:pt x="648787" y="3002272"/>
                  </a:lnTo>
                  <a:cubicBezTo>
                    <a:pt x="648787" y="3219911"/>
                    <a:pt x="472355" y="3396343"/>
                    <a:pt x="254716" y="3396343"/>
                  </a:cubicBezTo>
                  <a:lnTo>
                    <a:pt x="0" y="3396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8A65">
                <a:alpha val="63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096646C6-B0BC-9FA8-4067-18F3FB82E353}"/>
                </a:ext>
              </a:extLst>
            </p:cNvPr>
            <p:cNvSpPr txBox="1"/>
            <p:nvPr/>
          </p:nvSpPr>
          <p:spPr>
            <a:xfrm rot="16200000">
              <a:off x="-1303496" y="4166796"/>
              <a:ext cx="353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CONTAS DE GESTÃO - 2023</a:t>
              </a:r>
            </a:p>
          </p:txBody>
        </p:sp>
        <p:pic>
          <p:nvPicPr>
            <p:cNvPr id="23" name="Gráfico 22" descr="Olho com preenchimento sólido">
              <a:extLst>
                <a:ext uri="{FF2B5EF4-FFF2-40B4-BE49-F238E27FC236}">
                  <a16:creationId xmlns:a16="http://schemas.microsoft.com/office/drawing/2014/main" id="{7A0248A0-BD01-EBC1-4CEB-4E7C4BF90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33173" y="1736260"/>
              <a:ext cx="728766" cy="72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04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09"/>
            <a:ext cx="5267401" cy="332870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D385DDC-8401-FFDA-0630-91504975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53" y="1168712"/>
            <a:ext cx="9616407" cy="516327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9AEA64-328C-3CCA-67F7-FEF9B005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448"/>
            <a:ext cx="5462489" cy="64623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970C9FC-9D3C-AF24-C6A0-D4E66CB9B0B2}"/>
              </a:ext>
            </a:extLst>
          </p:cNvPr>
          <p:cNvGrpSpPr/>
          <p:nvPr/>
        </p:nvGrpSpPr>
        <p:grpSpPr>
          <a:xfrm>
            <a:off x="14068" y="971791"/>
            <a:ext cx="906868" cy="5375366"/>
            <a:chOff x="9534405" y="1063919"/>
            <a:chExt cx="906868" cy="5375366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B0891B07-2675-BE19-9BE8-B8175D219C07}"/>
                </a:ext>
              </a:extLst>
            </p:cNvPr>
            <p:cNvCxnSpPr>
              <a:cxnSpLocks/>
            </p:cNvCxnSpPr>
            <p:nvPr/>
          </p:nvCxnSpPr>
          <p:spPr>
            <a:xfrm>
              <a:off x="9878333" y="3562314"/>
              <a:ext cx="0" cy="133655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785C7D02-ABAB-3E20-5551-BBB5C88816A4}"/>
                </a:ext>
              </a:extLst>
            </p:cNvPr>
            <p:cNvSpPr/>
            <p:nvPr/>
          </p:nvSpPr>
          <p:spPr>
            <a:xfrm>
              <a:off x="9534405" y="1063919"/>
              <a:ext cx="906868" cy="5375366"/>
            </a:xfrm>
            <a:custGeom>
              <a:avLst/>
              <a:gdLst>
                <a:gd name="connsiteX0" fmla="*/ 0 w 648787"/>
                <a:gd name="connsiteY0" fmla="*/ 0 h 3396343"/>
                <a:gd name="connsiteX1" fmla="*/ 254716 w 648787"/>
                <a:gd name="connsiteY1" fmla="*/ 0 h 3396343"/>
                <a:gd name="connsiteX2" fmla="*/ 648787 w 648787"/>
                <a:gd name="connsiteY2" fmla="*/ 394071 h 3396343"/>
                <a:gd name="connsiteX3" fmla="*/ 648787 w 648787"/>
                <a:gd name="connsiteY3" fmla="*/ 3002272 h 3396343"/>
                <a:gd name="connsiteX4" fmla="*/ 254716 w 648787"/>
                <a:gd name="connsiteY4" fmla="*/ 3396343 h 3396343"/>
                <a:gd name="connsiteX5" fmla="*/ 0 w 648787"/>
                <a:gd name="connsiteY5" fmla="*/ 3396343 h 3396343"/>
                <a:gd name="connsiteX6" fmla="*/ 0 w 648787"/>
                <a:gd name="connsiteY6" fmla="*/ 0 h 33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87" h="3396343">
                  <a:moveTo>
                    <a:pt x="0" y="0"/>
                  </a:moveTo>
                  <a:lnTo>
                    <a:pt x="254716" y="0"/>
                  </a:lnTo>
                  <a:cubicBezTo>
                    <a:pt x="472355" y="0"/>
                    <a:pt x="648787" y="176432"/>
                    <a:pt x="648787" y="394071"/>
                  </a:cubicBezTo>
                  <a:lnTo>
                    <a:pt x="648787" y="3002272"/>
                  </a:lnTo>
                  <a:cubicBezTo>
                    <a:pt x="648787" y="3219911"/>
                    <a:pt x="472355" y="3396343"/>
                    <a:pt x="254716" y="3396343"/>
                  </a:cubicBezTo>
                  <a:lnTo>
                    <a:pt x="0" y="3396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8A65">
                <a:alpha val="63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0894FE3-403D-0B5A-F03A-6767AD72A97D}"/>
                </a:ext>
              </a:extLst>
            </p:cNvPr>
            <p:cNvSpPr txBox="1"/>
            <p:nvPr/>
          </p:nvSpPr>
          <p:spPr>
            <a:xfrm rot="16200000">
              <a:off x="8065554" y="4052479"/>
              <a:ext cx="3763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MANIFESTAÇÃO DO ÓRGÃO</a:t>
              </a:r>
            </a:p>
          </p:txBody>
        </p:sp>
        <p:pic>
          <p:nvPicPr>
            <p:cNvPr id="17" name="Gráfico 16" descr="Clipe de papel com preenchimento sólido">
              <a:extLst>
                <a:ext uri="{FF2B5EF4-FFF2-40B4-BE49-F238E27FC236}">
                  <a16:creationId xmlns:a16="http://schemas.microsoft.com/office/drawing/2014/main" id="{E3E11AAB-0B91-4811-8A0F-94C7AFEF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580378" y="1401064"/>
              <a:ext cx="774644" cy="774644"/>
            </a:xfrm>
            <a:prstGeom prst="rect">
              <a:avLst/>
            </a:prstGeom>
          </p:spPr>
        </p:pic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37BDEFAC-7BCF-C62E-9696-DE709857AF1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1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5937">
            <a:off x="975341" y="2209875"/>
            <a:ext cx="1491022" cy="78872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84CF521-D9E6-FC86-1C82-0B97C94FF2E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4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5937">
            <a:off x="6281677" y="5952793"/>
            <a:ext cx="1491022" cy="7887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62EF925-5A24-4E95-CCFF-0B433551F07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82599">
            <a:off x="10139761" y="4666507"/>
            <a:ext cx="1491022" cy="788729"/>
          </a:xfrm>
          <a:prstGeom prst="rect">
            <a:avLst/>
          </a:prstGeom>
        </p:spPr>
      </p:pic>
      <p:pic>
        <p:nvPicPr>
          <p:cNvPr id="25" name="Gráfico 24" descr="Selo 4 com preenchimento sólido">
            <a:extLst>
              <a:ext uri="{FF2B5EF4-FFF2-40B4-BE49-F238E27FC236}">
                <a16:creationId xmlns:a16="http://schemas.microsoft.com/office/drawing/2014/main" id="{3EC49804-5BB3-09CB-E16C-18FEABDA4C8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8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2053" y="1946697"/>
            <a:ext cx="640800" cy="640800"/>
          </a:xfrm>
          <a:prstGeom prst="rect">
            <a:avLst/>
          </a:prstGeom>
        </p:spPr>
      </p:pic>
      <p:pic>
        <p:nvPicPr>
          <p:cNvPr id="26" name="Gráfico 25" descr="Selo 5 com preenchimento sólido">
            <a:extLst>
              <a:ext uri="{FF2B5EF4-FFF2-40B4-BE49-F238E27FC236}">
                <a16:creationId xmlns:a16="http://schemas.microsoft.com/office/drawing/2014/main" id="{D7823DAD-9043-C6C9-10FA-95339A25912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88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3994" y="5698888"/>
            <a:ext cx="640800" cy="640800"/>
          </a:xfrm>
          <a:prstGeom prst="rect">
            <a:avLst/>
          </a:prstGeom>
        </p:spPr>
      </p:pic>
      <p:pic>
        <p:nvPicPr>
          <p:cNvPr id="28" name="Gráfico 27" descr="Selo 6 com preenchimento sólido">
            <a:extLst>
              <a:ext uri="{FF2B5EF4-FFF2-40B4-BE49-F238E27FC236}">
                <a16:creationId xmlns:a16="http://schemas.microsoft.com/office/drawing/2014/main" id="{E1A5DEE1-FB63-5A55-2592-3C826BC5694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83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80478" y="4740471"/>
            <a:ext cx="640800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0" y="4460728"/>
            <a:ext cx="4437648" cy="209872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8BA5EB3-48BF-82BE-E6AB-738BE323FD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988" y="18816"/>
            <a:ext cx="5837609" cy="3693181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3F0E99B5-E38C-B66A-4CCD-2759C29F0BFA}"/>
              </a:ext>
            </a:extLst>
          </p:cNvPr>
          <p:cNvGrpSpPr/>
          <p:nvPr/>
        </p:nvGrpSpPr>
        <p:grpSpPr>
          <a:xfrm>
            <a:off x="6571553" y="3750680"/>
            <a:ext cx="5080784" cy="2027556"/>
            <a:chOff x="3897244" y="3410199"/>
            <a:chExt cx="5693191" cy="219258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3643067-A0B8-6BF0-E390-566C628494A8}"/>
                </a:ext>
              </a:extLst>
            </p:cNvPr>
            <p:cNvSpPr txBox="1"/>
            <p:nvPr/>
          </p:nvSpPr>
          <p:spPr>
            <a:xfrm>
              <a:off x="7012253" y="3669958"/>
              <a:ext cx="13879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>
                  <a:solidFill>
                    <a:prstClr val="white"/>
                  </a:solidFill>
                  <a:latin typeface="Calibri" panose="020F0502020204030204"/>
                  <a:cs typeface="Kanit" pitchFamily="2" charset="-34"/>
                </a:defRPr>
              </a:lvl1pPr>
            </a:lstStyle>
            <a:p>
              <a:r>
                <a:rPr lang="pt-BR" dirty="0"/>
                <a:t>SUGESTÕES</a:t>
              </a: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8752A43-A756-93D9-A9DC-AD69A353D501}"/>
                </a:ext>
              </a:extLst>
            </p:cNvPr>
            <p:cNvSpPr/>
            <p:nvPr/>
          </p:nvSpPr>
          <p:spPr>
            <a:xfrm>
              <a:off x="3897244" y="3410199"/>
              <a:ext cx="3001709" cy="1673514"/>
            </a:xfrm>
            <a:custGeom>
              <a:avLst/>
              <a:gdLst>
                <a:gd name="connsiteX0" fmla="*/ 1211452 w 1211452"/>
                <a:gd name="connsiteY0" fmla="*/ 0 h 816258"/>
                <a:gd name="connsiteX1" fmla="*/ 1211452 w 1211452"/>
                <a:gd name="connsiteY1" fmla="*/ 658108 h 816258"/>
                <a:gd name="connsiteX2" fmla="*/ 1135245 w 1211452"/>
                <a:gd name="connsiteY2" fmla="*/ 665790 h 816258"/>
                <a:gd name="connsiteX3" fmla="*/ 885515 w 1211452"/>
                <a:gd name="connsiteY3" fmla="*/ 770877 h 816258"/>
                <a:gd name="connsiteX4" fmla="*/ 830513 w 1211452"/>
                <a:gd name="connsiteY4" fmla="*/ 816258 h 816258"/>
                <a:gd name="connsiteX5" fmla="*/ 0 w 1211452"/>
                <a:gd name="connsiteY5" fmla="*/ 1 h 816258"/>
                <a:gd name="connsiteX6" fmla="*/ 1211452 w 1211452"/>
                <a:gd name="connsiteY6" fmla="*/ 0 h 81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452" h="816258">
                  <a:moveTo>
                    <a:pt x="1211452" y="0"/>
                  </a:moveTo>
                  <a:lnTo>
                    <a:pt x="1211452" y="658108"/>
                  </a:lnTo>
                  <a:lnTo>
                    <a:pt x="1135245" y="665790"/>
                  </a:lnTo>
                  <a:cubicBezTo>
                    <a:pt x="1044317" y="684397"/>
                    <a:pt x="959825" y="720674"/>
                    <a:pt x="885515" y="770877"/>
                  </a:cubicBezTo>
                  <a:lnTo>
                    <a:pt x="830513" y="816258"/>
                  </a:lnTo>
                  <a:lnTo>
                    <a:pt x="0" y="1"/>
                  </a:lnTo>
                  <a:lnTo>
                    <a:pt x="1211452" y="0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3834F2D8-E5DF-2C81-FBFF-7020CAF09CF1}"/>
                </a:ext>
              </a:extLst>
            </p:cNvPr>
            <p:cNvSpPr/>
            <p:nvPr/>
          </p:nvSpPr>
          <p:spPr>
            <a:xfrm>
              <a:off x="7037288" y="3410200"/>
              <a:ext cx="2553147" cy="1622570"/>
            </a:xfrm>
            <a:custGeom>
              <a:avLst/>
              <a:gdLst>
                <a:gd name="connsiteX0" fmla="*/ 0 w 1171643"/>
                <a:gd name="connsiteY0" fmla="*/ 0 h 810829"/>
                <a:gd name="connsiteX1" fmla="*/ 1171643 w 1171643"/>
                <a:gd name="connsiteY1" fmla="*/ 0 h 810829"/>
                <a:gd name="connsiteX2" fmla="*/ 366651 w 1171643"/>
                <a:gd name="connsiteY2" fmla="*/ 810829 h 810829"/>
                <a:gd name="connsiteX3" fmla="*/ 318227 w 1171643"/>
                <a:gd name="connsiteY3" fmla="*/ 770876 h 810829"/>
                <a:gd name="connsiteX4" fmla="*/ 68497 w 1171643"/>
                <a:gd name="connsiteY4" fmla="*/ 665789 h 810829"/>
                <a:gd name="connsiteX5" fmla="*/ 0 w 1171643"/>
                <a:gd name="connsiteY5" fmla="*/ 658884 h 810829"/>
                <a:gd name="connsiteX6" fmla="*/ 0 w 1171643"/>
                <a:gd name="connsiteY6" fmla="*/ 0 h 81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643" h="810829">
                  <a:moveTo>
                    <a:pt x="0" y="0"/>
                  </a:moveTo>
                  <a:lnTo>
                    <a:pt x="1171643" y="0"/>
                  </a:lnTo>
                  <a:lnTo>
                    <a:pt x="366651" y="810829"/>
                  </a:lnTo>
                  <a:lnTo>
                    <a:pt x="318227" y="770876"/>
                  </a:lnTo>
                  <a:cubicBezTo>
                    <a:pt x="243917" y="720673"/>
                    <a:pt x="159426" y="684396"/>
                    <a:pt x="68497" y="665789"/>
                  </a:cubicBezTo>
                  <a:lnTo>
                    <a:pt x="0" y="658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5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368E64F-7057-AB36-558B-3C9E7343AF91}"/>
                </a:ext>
              </a:extLst>
            </p:cNvPr>
            <p:cNvSpPr txBox="1"/>
            <p:nvPr/>
          </p:nvSpPr>
          <p:spPr>
            <a:xfrm>
              <a:off x="4655582" y="3439125"/>
              <a:ext cx="2019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Calibri" panose="020F0502020204030204"/>
                  <a:cs typeface="Kanit" pitchFamily="2" charset="-34"/>
                </a:rPr>
                <a:t>DÚVIDAS? </a:t>
              </a: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01B1945-225E-94E0-CA83-03467B187E67}"/>
                </a:ext>
              </a:extLst>
            </p:cNvPr>
            <p:cNvSpPr txBox="1"/>
            <p:nvPr/>
          </p:nvSpPr>
          <p:spPr>
            <a:xfrm>
              <a:off x="7161450" y="3498728"/>
              <a:ext cx="19061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>
                  <a:solidFill>
                    <a:prstClr val="white"/>
                  </a:solidFill>
                  <a:latin typeface="Calibri" panose="020F0502020204030204"/>
                  <a:cs typeface="Kanit" pitchFamily="2" charset="-34"/>
                </a:defRPr>
              </a:lvl1pPr>
            </a:lstStyle>
            <a:p>
              <a:r>
                <a:rPr lang="pt-BR" sz="2400" dirty="0"/>
                <a:t>SUGESTÕES</a:t>
              </a:r>
            </a:p>
          </p:txBody>
        </p:sp>
        <p:pic>
          <p:nvPicPr>
            <p:cNvPr id="29" name="Gráfico 28" descr="Debate de grupo com preenchimento sólido">
              <a:extLst>
                <a:ext uri="{FF2B5EF4-FFF2-40B4-BE49-F238E27FC236}">
                  <a16:creationId xmlns:a16="http://schemas.microsoft.com/office/drawing/2014/main" id="{F65A588E-01AD-E851-A358-64B44470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9242" y="3844159"/>
              <a:ext cx="1758620" cy="1758620"/>
            </a:xfrm>
            <a:prstGeom prst="rect">
              <a:avLst/>
            </a:prstGeom>
          </p:spPr>
        </p:pic>
        <p:pic>
          <p:nvPicPr>
            <p:cNvPr id="31" name="Gráfico 30" descr="Perguntas com preenchimento sólido">
              <a:extLst>
                <a:ext uri="{FF2B5EF4-FFF2-40B4-BE49-F238E27FC236}">
                  <a16:creationId xmlns:a16="http://schemas.microsoft.com/office/drawing/2014/main" id="{01DE4FBB-A7C9-1989-66D8-C6CC2B1D9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6609" y="372260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57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8461" y="0"/>
            <a:ext cx="12192000" cy="6858000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8279"/>
            <a:ext cx="4437648" cy="209872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C289AB-6855-6878-A1FE-949AA3DC8646}"/>
              </a:ext>
            </a:extLst>
          </p:cNvPr>
          <p:cNvSpPr/>
          <p:nvPr/>
        </p:nvSpPr>
        <p:spPr>
          <a:xfrm>
            <a:off x="6383338" y="-14068"/>
            <a:ext cx="5825584" cy="68720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</a:t>
            </a:r>
          </a:p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Célula de Auditoria de Regularidade da CGE/CE</a:t>
            </a:r>
          </a:p>
          <a:p>
            <a:pPr>
              <a:defRPr/>
            </a:pP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Bruno Jesus Martins  Lôbo</a:t>
            </a: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bruno.martins@cge.ce.gov.br</a:t>
            </a:r>
          </a:p>
          <a:p>
            <a:pPr>
              <a:defRPr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Adrienne Fiuza Giampietro</a:t>
            </a: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adrienne.fiuza@cge.ce.gov.br</a:t>
            </a: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2D8B8-8A57-BDBF-6BB8-79E08CDCAA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4446" y="3131224"/>
            <a:ext cx="371888" cy="371888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99AA2BA-9C65-E39F-F601-EB9144BF9BA4}"/>
              </a:ext>
            </a:extLst>
          </p:cNvPr>
          <p:cNvGrpSpPr/>
          <p:nvPr/>
        </p:nvGrpSpPr>
        <p:grpSpPr>
          <a:xfrm>
            <a:off x="6591334" y="5486791"/>
            <a:ext cx="360000" cy="360000"/>
            <a:chOff x="4021668" y="1609929"/>
            <a:chExt cx="720000" cy="72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AF99661-ABAB-089E-254E-150FA08671FC}"/>
                </a:ext>
              </a:extLst>
            </p:cNvPr>
            <p:cNvSpPr/>
            <p:nvPr/>
          </p:nvSpPr>
          <p:spPr>
            <a:xfrm>
              <a:off x="4021668" y="1609929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Gráfico 19" descr="Mundo estrutura de tópicos">
              <a:extLst>
                <a:ext uri="{FF2B5EF4-FFF2-40B4-BE49-F238E27FC236}">
                  <a16:creationId xmlns:a16="http://schemas.microsoft.com/office/drawing/2014/main" id="{CA5F4FCE-F2FE-862A-ADF5-D32704494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1668" y="1699929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6FF484F-5681-CED6-DD98-A8604B0792E3}"/>
              </a:ext>
            </a:extLst>
          </p:cNvPr>
          <p:cNvGrpSpPr/>
          <p:nvPr/>
        </p:nvGrpSpPr>
        <p:grpSpPr>
          <a:xfrm>
            <a:off x="6576344" y="4934096"/>
            <a:ext cx="360000" cy="360000"/>
            <a:chOff x="3864820" y="761986"/>
            <a:chExt cx="720000" cy="720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B45626A-651C-5C33-5352-C247DC98010E}"/>
                </a:ext>
              </a:extLst>
            </p:cNvPr>
            <p:cNvSpPr/>
            <p:nvPr/>
          </p:nvSpPr>
          <p:spPr>
            <a:xfrm>
              <a:off x="3864820" y="761986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Gráfico 22" descr="Viva-voz estrutura de tópicos">
              <a:extLst>
                <a:ext uri="{FF2B5EF4-FFF2-40B4-BE49-F238E27FC236}">
                  <a16:creationId xmlns:a16="http://schemas.microsoft.com/office/drawing/2014/main" id="{7A8F00FA-AF76-8F5A-132B-362188FE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0888" y="848152"/>
              <a:ext cx="540000" cy="5400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C96799-DE5D-B4FD-C471-1EB0C5700558}"/>
              </a:ext>
            </a:extLst>
          </p:cNvPr>
          <p:cNvSpPr txBox="1"/>
          <p:nvPr/>
        </p:nvSpPr>
        <p:spPr>
          <a:xfrm>
            <a:off x="6945518" y="5480708"/>
            <a:ext cx="180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CGE.CE.GOV.BR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0E59A2-4EEA-77C1-5F18-6AEF95A82385}"/>
              </a:ext>
            </a:extLst>
          </p:cNvPr>
          <p:cNvSpPr txBox="1"/>
          <p:nvPr/>
        </p:nvSpPr>
        <p:spPr>
          <a:xfrm>
            <a:off x="6945518" y="4918324"/>
            <a:ext cx="188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(85) 3101 3484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8BA5EB3-48BF-82BE-E6AB-738BE323F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7420" y="0"/>
            <a:ext cx="3584759" cy="22679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D02BCD-8C47-BED3-63D7-E03050330910}"/>
              </a:ext>
            </a:extLst>
          </p:cNvPr>
          <p:cNvSpPr txBox="1"/>
          <p:nvPr/>
        </p:nvSpPr>
        <p:spPr>
          <a:xfrm>
            <a:off x="6534446" y="1597912"/>
            <a:ext cx="6130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>
                    <a:lumMod val="50000"/>
                  </a:schemeClr>
                </a:solidFill>
              </a:rPr>
              <a:t>Coordenadoria de Auditoria Interna - COAUD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5A3DC4-56D8-CEB2-D9B1-F6D7ABBC67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4446" y="3980960"/>
            <a:ext cx="37188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70245F11-49A8-326A-5603-DF9FC7AF8444}"/>
              </a:ext>
            </a:extLst>
          </p:cNvPr>
          <p:cNvCxnSpPr>
            <a:cxnSpLocks/>
          </p:cNvCxnSpPr>
          <p:nvPr/>
        </p:nvCxnSpPr>
        <p:spPr>
          <a:xfrm rot="10800000">
            <a:off x="2236764" y="4409069"/>
            <a:ext cx="1969477" cy="1399267"/>
          </a:xfrm>
          <a:prstGeom prst="bentConnector3">
            <a:avLst>
              <a:gd name="adj1" fmla="val 102143"/>
            </a:avLst>
          </a:prstGeom>
          <a:ln w="19050"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AD14902-6245-D90A-064C-F61493D0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299162"/>
            <a:ext cx="5268809" cy="33292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01" y="182625"/>
            <a:ext cx="2492543" cy="117630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9227612B-1D34-4660-F01B-C3CB36349866}"/>
              </a:ext>
            </a:extLst>
          </p:cNvPr>
          <p:cNvSpPr txBox="1"/>
          <p:nvPr/>
        </p:nvSpPr>
        <p:spPr>
          <a:xfrm>
            <a:off x="218671" y="1448869"/>
            <a:ext cx="39425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000" i="1" dirty="0">
                <a:solidFill>
                  <a:schemeClr val="accent3">
                    <a:lumMod val="50000"/>
                  </a:schemeClr>
                </a:solidFill>
                <a:latin typeface="Soleto"/>
              </a:rPr>
              <a:t>“São os resultados e conclusões obtidas a partir das informações ou correlação de informações de um tema com diversas fontes de informação, com o objetivo de auxiliar a tomada de decisão dos gestores e identificar possíveis irregularidades por meio de tipologias” (ODP.ESTADUAL, 2016).</a:t>
            </a:r>
            <a:endParaRPr lang="pt-BR" altLang="pt-BR" sz="2000" i="1" dirty="0">
              <a:solidFill>
                <a:schemeClr val="accent3">
                  <a:lumMod val="50000"/>
                </a:schemeClr>
              </a:solidFill>
              <a:latin typeface="Soleto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2460713-C650-158B-13A0-C771D08FD634}"/>
              </a:ext>
            </a:extLst>
          </p:cNvPr>
          <p:cNvSpPr txBox="1"/>
          <p:nvPr/>
        </p:nvSpPr>
        <p:spPr>
          <a:xfrm>
            <a:off x="8010969" y="2206737"/>
            <a:ext cx="39425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000" dirty="0">
                <a:solidFill>
                  <a:schemeClr val="accent1">
                    <a:lumMod val="50000"/>
                  </a:schemeClr>
                </a:solidFill>
                <a:latin typeface="Soleto"/>
              </a:rPr>
              <a:t>A atividade de elaboração de trilhas de auditoria, como parte dos trabalhos de auditoria interna, pode ser definida como um trabalho preventivo, possibilitando o monitoramento de processos críticos, o saneamento tempestivo das não conformidades e a implantação de melhorias nos controles, com vistas a assessorar o controle interno dos órgãos e, ainda, a realização de auditorias.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B38A9E6-F79A-BDFB-88BD-982571BF090C}"/>
              </a:ext>
            </a:extLst>
          </p:cNvPr>
          <p:cNvSpPr/>
          <p:nvPr/>
        </p:nvSpPr>
        <p:spPr>
          <a:xfrm>
            <a:off x="224672" y="252941"/>
            <a:ext cx="6888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Trilhas de Auditoria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9E1512-DAE6-8153-E269-B7B3AE21BC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2898447" y="2338466"/>
            <a:ext cx="5028983" cy="420282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9" name="Colchete Esquerdo 28">
            <a:extLst>
              <a:ext uri="{FF2B5EF4-FFF2-40B4-BE49-F238E27FC236}">
                <a16:creationId xmlns:a16="http://schemas.microsoft.com/office/drawing/2014/main" id="{4450F6CB-9BDA-5D43-3944-DBFE5E0BF82F}"/>
              </a:ext>
            </a:extLst>
          </p:cNvPr>
          <p:cNvSpPr/>
          <p:nvPr/>
        </p:nvSpPr>
        <p:spPr>
          <a:xfrm rot="16200000">
            <a:off x="9514513" y="3426334"/>
            <a:ext cx="935508" cy="4169629"/>
          </a:xfrm>
          <a:prstGeom prst="leftBracket">
            <a:avLst>
              <a:gd name="adj" fmla="val 0"/>
            </a:avLst>
          </a:prstGeom>
          <a:ln>
            <a:solidFill>
              <a:schemeClr val="accent1">
                <a:alpha val="47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olchete Esquerdo 31">
            <a:extLst>
              <a:ext uri="{FF2B5EF4-FFF2-40B4-BE49-F238E27FC236}">
                <a16:creationId xmlns:a16="http://schemas.microsoft.com/office/drawing/2014/main" id="{28E022CD-E8B2-0835-95AC-AC1EAAD4962A}"/>
              </a:ext>
            </a:extLst>
          </p:cNvPr>
          <p:cNvSpPr/>
          <p:nvPr/>
        </p:nvSpPr>
        <p:spPr>
          <a:xfrm rot="16200000" flipH="1">
            <a:off x="1834268" y="-320063"/>
            <a:ext cx="711401" cy="4036187"/>
          </a:xfrm>
          <a:prstGeom prst="leftBracket">
            <a:avLst>
              <a:gd name="adj" fmla="val 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8D3F2F0-8D50-0F43-C34D-953F0124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61601" y="372444"/>
            <a:ext cx="5268809" cy="332925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51409" y="214638"/>
            <a:ext cx="537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Estudo Realizado pelo Observatório da Despesa Pública  - CGE- CE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088" y="207204"/>
            <a:ext cx="2492543" cy="11763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1AD7D1-4B25-C450-5BBB-5E9E5B098053}"/>
              </a:ext>
            </a:extLst>
          </p:cNvPr>
          <p:cNvSpPr txBox="1"/>
          <p:nvPr/>
        </p:nvSpPr>
        <p:spPr>
          <a:xfrm>
            <a:off x="5080000" y="322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3E9059-16AA-79A4-FE89-8D61D146B209}"/>
              </a:ext>
            </a:extLst>
          </p:cNvPr>
          <p:cNvSpPr txBox="1"/>
          <p:nvPr/>
        </p:nvSpPr>
        <p:spPr>
          <a:xfrm>
            <a:off x="7466870" y="2145284"/>
            <a:ext cx="395829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Foi realizado um estudo pelo Observatório da Despesa Pública – ODP - CGE, em </a:t>
            </a:r>
            <a:r>
              <a:rPr lang="pt-BR" altLang="pt-B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Nov</a:t>
            </a:r>
            <a:r>
              <a:rPr lang="pt-BR" alt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/2021, acerca das Prestação de Contas Anuais julgadas pelo TCE,  com o levantamento dos principais motivadores das penalidades impostas aos gestores, classificados por tema, identificando os assuntos mais recorrentes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A0E4C45-0580-8E45-F6FB-7CD46D1127B9}"/>
              </a:ext>
            </a:extLst>
          </p:cNvPr>
          <p:cNvCxnSpPr>
            <a:cxnSpLocks/>
          </p:cNvCxnSpPr>
          <p:nvPr/>
        </p:nvCxnSpPr>
        <p:spPr>
          <a:xfrm flipH="1">
            <a:off x="7182496" y="4392053"/>
            <a:ext cx="461761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039C31EE-A7FA-3166-6BED-B356B0D10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9" y="1291102"/>
            <a:ext cx="6943127" cy="536705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4FF7F87-398E-C8FA-481A-38409C6E6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870" y="5399311"/>
            <a:ext cx="4485761" cy="7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8D3F2F0-8D50-0F43-C34D-953F0124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61601" y="372444"/>
            <a:ext cx="5268809" cy="332925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1493A59-EC97-DFE6-1E32-A684C7C09F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1366844" y="1687661"/>
            <a:ext cx="9720000" cy="40761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61601" y="263212"/>
            <a:ext cx="632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Principais Ocorrências com aplicação de multas pelo TCE-CE – Tema “Contratos”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088" y="207204"/>
            <a:ext cx="2492543" cy="1176304"/>
          </a:xfrm>
          <a:prstGeom prst="rect">
            <a:avLst/>
          </a:prstGeom>
        </p:spPr>
      </p:pic>
      <p:sp>
        <p:nvSpPr>
          <p:cNvPr id="74" name="CaixaDeTexto 73">
            <a:extLst>
              <a:ext uri="{FF2B5EF4-FFF2-40B4-BE49-F238E27FC236}">
                <a16:creationId xmlns:a16="http://schemas.microsoft.com/office/drawing/2014/main" id="{6D712D69-AD3D-3B0C-2639-F1049D8AAE8A}"/>
              </a:ext>
            </a:extLst>
          </p:cNvPr>
          <p:cNvSpPr txBox="1"/>
          <p:nvPr/>
        </p:nvSpPr>
        <p:spPr>
          <a:xfrm>
            <a:off x="3124865" y="2090479"/>
            <a:ext cx="150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0" i="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Empenho Fora da Vigência</a:t>
            </a:r>
          </a:p>
          <a:p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D3FAF2B-5CE0-FDB0-3368-BC5CBBC7BDC2}"/>
              </a:ext>
            </a:extLst>
          </p:cNvPr>
          <p:cNvSpPr txBox="1"/>
          <p:nvPr/>
        </p:nvSpPr>
        <p:spPr>
          <a:xfrm>
            <a:off x="7987649" y="3876935"/>
            <a:ext cx="190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Contratação com Valor Acima do Permitido pela Modalidade de Licitação/Dispensa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6410374-C513-CBA3-3984-AC920C6C3080}"/>
              </a:ext>
            </a:extLst>
          </p:cNvPr>
          <p:cNvSpPr txBox="1"/>
          <p:nvPr/>
        </p:nvSpPr>
        <p:spPr>
          <a:xfrm>
            <a:off x="7873470" y="2531584"/>
            <a:ext cx="202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 i="0" u="none" strike="noStrike">
                <a:solidFill>
                  <a:schemeClr val="accent2"/>
                </a:solidFill>
                <a:effectLst/>
                <a:latin typeface="Soleto"/>
              </a:defRPr>
            </a:lvl1pPr>
          </a:lstStyle>
          <a:p>
            <a:r>
              <a:rPr lang="pt-BR" sz="1600" dirty="0"/>
              <a:t>Publicação Fora do Prazo ou Ausência de</a:t>
            </a:r>
            <a:br>
              <a:rPr lang="pt-BR" sz="1600" dirty="0"/>
            </a:br>
            <a:r>
              <a:rPr lang="pt-BR" sz="1600" dirty="0"/>
              <a:t>Publicação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0395017D-9BDA-3F5D-E630-9AE63BEBA6AE}"/>
              </a:ext>
            </a:extLst>
          </p:cNvPr>
          <p:cNvSpPr txBox="1"/>
          <p:nvPr/>
        </p:nvSpPr>
        <p:spPr>
          <a:xfrm>
            <a:off x="2538691" y="4914608"/>
            <a:ext cx="202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 i="0" u="none" strike="noStrike">
                <a:solidFill>
                  <a:schemeClr val="accent2"/>
                </a:solidFill>
                <a:effectLst/>
                <a:latin typeface="Soleto"/>
              </a:defRPr>
            </a:lvl1pPr>
          </a:lstStyle>
          <a:p>
            <a:pPr algn="l" fontAlgn="ctr"/>
            <a:r>
              <a:rPr lang="pt-BR" sz="1600" u="none" strike="noStrike" dirty="0">
                <a:solidFill>
                  <a:srgbClr val="7030A0"/>
                </a:solidFill>
                <a:effectLst/>
                <a:latin typeface="Soleto"/>
              </a:rPr>
              <a:t>Aditamento sem Fundamentação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2B6324F-4302-F6F1-036F-67DA9B965917}"/>
              </a:ext>
            </a:extLst>
          </p:cNvPr>
          <p:cNvSpPr txBox="1"/>
          <p:nvPr/>
        </p:nvSpPr>
        <p:spPr>
          <a:xfrm>
            <a:off x="5585972" y="3953879"/>
            <a:ext cx="12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0" i="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rgbClr val="2D704F"/>
                </a:solidFill>
              </a:rPr>
              <a:t>CONTRATOS</a:t>
            </a:r>
          </a:p>
          <a:p>
            <a:endParaRPr lang="pt-BR" sz="1600" b="1" dirty="0">
              <a:solidFill>
                <a:srgbClr val="2D7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8D3F2F0-8D50-0F43-C34D-953F0124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43773" y="372444"/>
            <a:ext cx="5268809" cy="33292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2D3ABBD-952E-F428-AE78-9D4E4C2F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1658241" y="2103701"/>
            <a:ext cx="9720000" cy="399774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43773" y="225645"/>
            <a:ext cx="6640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 Principais Ocorrências com aplicação de multas pelo TCE-CE – Tema “Orçamentário e Financeiro”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088" y="207204"/>
            <a:ext cx="2492543" cy="11763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96CFDC-A149-84C9-E834-0D76944718C7}"/>
              </a:ext>
            </a:extLst>
          </p:cNvPr>
          <p:cNvSpPr txBox="1"/>
          <p:nvPr/>
        </p:nvSpPr>
        <p:spPr>
          <a:xfrm>
            <a:off x="2874144" y="2506890"/>
            <a:ext cx="165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ctr">
              <a:defRPr sz="140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Pagamento de Juros e Multas</a:t>
            </a:r>
          </a:p>
          <a:p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D7356A-49F1-7656-BE12-DE00EEFC5E84}"/>
              </a:ext>
            </a:extLst>
          </p:cNvPr>
          <p:cNvSpPr txBox="1"/>
          <p:nvPr/>
        </p:nvSpPr>
        <p:spPr>
          <a:xfrm>
            <a:off x="8722983" y="4756613"/>
            <a:ext cx="163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pt-BR" sz="1600" b="1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Soleto"/>
              </a:rPr>
              <a:t>Fundamentação da NE diverge do contrato</a:t>
            </a:r>
            <a:endParaRPr lang="pt-BR" sz="16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Soleto"/>
            </a:endParaRP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E58892-FF48-72F6-3A92-8810FEFDDDA8}"/>
              </a:ext>
            </a:extLst>
          </p:cNvPr>
          <p:cNvSpPr txBox="1"/>
          <p:nvPr/>
        </p:nvSpPr>
        <p:spPr>
          <a:xfrm>
            <a:off x="8369610" y="2430567"/>
            <a:ext cx="163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ctr">
              <a:defRPr sz="1400" u="none" strike="noStrike">
                <a:effectLst/>
                <a:latin typeface="Soleto"/>
              </a:defRPr>
            </a:lvl1pPr>
          </a:lstStyle>
          <a:p>
            <a:pPr algn="ctr"/>
            <a:r>
              <a:rPr lang="pt-BR" sz="1600" b="1" dirty="0">
                <a:solidFill>
                  <a:srgbClr val="FFC000"/>
                </a:solidFill>
              </a:rPr>
              <a:t>Ausência de Nota Fiscal e/ou Atesto em Processo de Pagamento</a:t>
            </a: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79A7E1-DF0B-E88C-0E91-306D163F97F6}"/>
              </a:ext>
            </a:extLst>
          </p:cNvPr>
          <p:cNvSpPr txBox="1"/>
          <p:nvPr/>
        </p:nvSpPr>
        <p:spPr>
          <a:xfrm>
            <a:off x="2652360" y="5002834"/>
            <a:ext cx="240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ctr">
              <a:defRPr sz="140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rgbClr val="002060"/>
                </a:solidFill>
              </a:rPr>
              <a:t>Pagamento Antecipado ou de Período sem</a:t>
            </a:r>
          </a:p>
          <a:p>
            <a:r>
              <a:rPr lang="pt-BR" sz="1600" b="1" dirty="0">
                <a:solidFill>
                  <a:srgbClr val="002060"/>
                </a:solidFill>
              </a:rPr>
              <a:t>Respaldo Contratual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D5CA46-A058-D20C-BB84-A751147665C4}"/>
              </a:ext>
            </a:extLst>
          </p:cNvPr>
          <p:cNvSpPr txBox="1"/>
          <p:nvPr/>
        </p:nvSpPr>
        <p:spPr>
          <a:xfrm>
            <a:off x="5782266" y="4108551"/>
            <a:ext cx="14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0" i="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rgbClr val="2D704F"/>
                </a:solidFill>
              </a:rPr>
              <a:t>EXECUÇÃO DA </a:t>
            </a:r>
          </a:p>
          <a:p>
            <a:r>
              <a:rPr lang="pt-BR" sz="1600" b="1" dirty="0">
                <a:solidFill>
                  <a:srgbClr val="2D704F"/>
                </a:solidFill>
              </a:rPr>
              <a:t>DESPESA</a:t>
            </a:r>
          </a:p>
          <a:p>
            <a:r>
              <a:rPr lang="pt-BR" sz="1600" b="1" dirty="0">
                <a:solidFill>
                  <a:srgbClr val="2D704F"/>
                </a:solidFill>
              </a:rPr>
              <a:t>PÚBLICA</a:t>
            </a:r>
          </a:p>
          <a:p>
            <a:endParaRPr lang="pt-BR" sz="1600" b="1" dirty="0">
              <a:solidFill>
                <a:srgbClr val="2D7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5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8D3F2F0-8D50-0F43-C34D-953F0124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80171" y="610674"/>
            <a:ext cx="5268809" cy="33292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C2864B4-52A0-F176-D60D-577560C3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105371" y="1652299"/>
            <a:ext cx="9720000" cy="442761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239368" y="466422"/>
            <a:ext cx="5964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Principais Ocorrências com aplicação de multas – Tema “Prestação de Contas Anual”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088" y="207204"/>
            <a:ext cx="2492543" cy="11763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96CFDC-A149-84C9-E834-0D76944718C7}"/>
              </a:ext>
            </a:extLst>
          </p:cNvPr>
          <p:cNvSpPr txBox="1"/>
          <p:nvPr/>
        </p:nvSpPr>
        <p:spPr>
          <a:xfrm>
            <a:off x="2130997" y="2300249"/>
            <a:ext cx="19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fontAlgn="ctr">
              <a:defRPr sz="140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rgbClr val="0070C0"/>
                </a:solidFill>
              </a:rPr>
              <a:t>Processo Incompleto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D7356A-49F1-7656-BE12-DE00EEFC5E84}"/>
              </a:ext>
            </a:extLst>
          </p:cNvPr>
          <p:cNvSpPr txBox="1"/>
          <p:nvPr/>
        </p:nvSpPr>
        <p:spPr>
          <a:xfrm>
            <a:off x="8235942" y="2220957"/>
            <a:ext cx="1351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pt-BR" sz="1600" b="1" u="none" strike="noStrike" dirty="0">
                <a:solidFill>
                  <a:srgbClr val="0070C0"/>
                </a:solidFill>
                <a:effectLst/>
                <a:latin typeface="Soleto"/>
              </a:rPr>
              <a:t>Relatório de Desempenho da Gestão Incompleto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E58892-FF48-72F6-3A92-8810FEFDDDA8}"/>
              </a:ext>
            </a:extLst>
          </p:cNvPr>
          <p:cNvSpPr txBox="1"/>
          <p:nvPr/>
        </p:nvSpPr>
        <p:spPr>
          <a:xfrm>
            <a:off x="2485634" y="4478541"/>
            <a:ext cx="14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ctr">
              <a:defRPr sz="1600" b="1" u="none" strike="noStrike">
                <a:solidFill>
                  <a:srgbClr val="C00000"/>
                </a:solidFill>
                <a:effectLst/>
                <a:latin typeface="Soleto"/>
              </a:defRPr>
            </a:lvl1pPr>
          </a:lstStyle>
          <a:p>
            <a:r>
              <a:rPr lang="pt-BR" dirty="0"/>
              <a:t>Rol de Responsáveis Incompleto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79A7E1-DF0B-E88C-0E91-306D163F97F6}"/>
              </a:ext>
            </a:extLst>
          </p:cNvPr>
          <p:cNvSpPr txBox="1"/>
          <p:nvPr/>
        </p:nvSpPr>
        <p:spPr>
          <a:xfrm>
            <a:off x="8148454" y="4512736"/>
            <a:ext cx="186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ctr">
              <a:defRPr sz="140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chemeClr val="accent4">
                    <a:lumMod val="75000"/>
                  </a:schemeClr>
                </a:solidFill>
              </a:rPr>
              <a:t>Ausência de Indicadores de Gestão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D5CA46-A058-D20C-BB84-A751147665C4}"/>
              </a:ext>
            </a:extLst>
          </p:cNvPr>
          <p:cNvSpPr txBox="1"/>
          <p:nvPr/>
        </p:nvSpPr>
        <p:spPr>
          <a:xfrm>
            <a:off x="5743995" y="3851017"/>
            <a:ext cx="14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0" i="0" u="none" strike="noStrike">
                <a:effectLst/>
                <a:latin typeface="Soleto"/>
              </a:defRPr>
            </a:lvl1pPr>
          </a:lstStyle>
          <a:p>
            <a:r>
              <a:rPr lang="pt-BR" sz="1600" b="1" dirty="0">
                <a:solidFill>
                  <a:srgbClr val="2D704F"/>
                </a:solidFill>
              </a:rPr>
              <a:t>PRESTAÇÃO DE CONTAS ANUAL</a:t>
            </a:r>
          </a:p>
          <a:p>
            <a:endParaRPr lang="pt-BR" sz="1600" b="1" dirty="0">
              <a:solidFill>
                <a:srgbClr val="2D7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5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E2B9D55-2E5B-F7CC-49A9-8B0BCF93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750"/>
            <a:ext cx="5267401" cy="33287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B58281-3202-1DF4-40F9-14DB2CB3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49" y="2170338"/>
            <a:ext cx="4816257" cy="43163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7" y="6430734"/>
            <a:ext cx="12409714" cy="51060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F89ED90-11CF-BB4C-B6A6-93C5AE9DC4B8}"/>
              </a:ext>
            </a:extLst>
          </p:cNvPr>
          <p:cNvSpPr/>
          <p:nvPr/>
        </p:nvSpPr>
        <p:spPr>
          <a:xfrm>
            <a:off x="397053" y="2959436"/>
            <a:ext cx="3083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Após  identificados os temas relevantes e os principais motivadores das penalidades impostas aos gestores do Estado, foi possível criar mecanismos com o objetivo de aperfeiçoar os controles internos dos Órgãos, Entidades e Fundos.</a:t>
            </a:r>
            <a:endParaRPr lang="pt-BR" sz="1600" b="1" dirty="0">
              <a:solidFill>
                <a:schemeClr val="bg1">
                  <a:lumMod val="50000"/>
                </a:schemeClr>
              </a:solidFill>
              <a:cs typeface="Kanit" pitchFamily="2" charset="-34"/>
            </a:endParaRPr>
          </a:p>
        </p:txBody>
      </p:sp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414" y="125507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76549" y="371320"/>
            <a:ext cx="607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Metodologia utilizada para o aperfeiçoamento dos controle internos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6D2AB1-5F57-72BF-AAB9-4DE77D86EF53}"/>
              </a:ext>
            </a:extLst>
          </p:cNvPr>
          <p:cNvSpPr txBox="1"/>
          <p:nvPr/>
        </p:nvSpPr>
        <p:spPr>
          <a:xfrm>
            <a:off x="7033458" y="1273998"/>
            <a:ext cx="4448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1 . Formalização de Instrumentos e Aditivos</a:t>
            </a:r>
          </a:p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2. Execução da Despesa Pública</a:t>
            </a:r>
          </a:p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3. Prestação de Contas Anuais</a:t>
            </a:r>
            <a:endParaRPr lang="pt-BR" sz="16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5224BB-D663-800E-C6F0-493D9D76D8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 rot="6618428" flipH="1">
            <a:off x="6103819" y="1612649"/>
            <a:ext cx="1049340" cy="55508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F9116D-F1A5-C2A3-B068-6FD263F14693}"/>
              </a:ext>
            </a:extLst>
          </p:cNvPr>
          <p:cNvSpPr txBox="1"/>
          <p:nvPr/>
        </p:nvSpPr>
        <p:spPr>
          <a:xfrm>
            <a:off x="8994544" y="3127100"/>
            <a:ext cx="28432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1 . Publicação Fora do Prazo</a:t>
            </a:r>
          </a:p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2. Empenho Fora da Vigência</a:t>
            </a:r>
          </a:p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Kanit" pitchFamily="2" charset="-34"/>
              </a:rPr>
              <a:t>3. Acúmulo de Cargo Público com emprego terceirizado</a:t>
            </a:r>
            <a:endParaRPr lang="pt-BR" sz="16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21E1780-9A03-F141-8249-ED6870C4ED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 rot="10571835" flipH="1" flipV="1">
            <a:off x="8006828" y="3497291"/>
            <a:ext cx="1049340" cy="55508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7A55626-5804-4934-88A1-BB46DB95F6E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/>
          </a:blip>
          <a:stretch>
            <a:fillRect/>
          </a:stretch>
        </p:blipFill>
        <p:spPr>
          <a:xfrm rot="20434090" flipV="1">
            <a:off x="8052024" y="4621484"/>
            <a:ext cx="1049340" cy="55508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FD1BDB-8EC2-A916-46F2-6F531ABCC42F}"/>
              </a:ext>
            </a:extLst>
          </p:cNvPr>
          <p:cNvSpPr txBox="1"/>
          <p:nvPr/>
        </p:nvSpPr>
        <p:spPr>
          <a:xfrm>
            <a:off x="9073420" y="4583023"/>
            <a:ext cx="2068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  <a:cs typeface="Kanit" pitchFamily="2" charset="-34"/>
              </a:defRPr>
            </a:lvl1pPr>
          </a:lstStyle>
          <a:p>
            <a:pPr algn="ctr"/>
            <a:r>
              <a:rPr lang="pt-BR" dirty="0"/>
              <a:t>Capacitação aos Assessores de Controle Interno  - Aplicação dos Guias de Verificação de Conformidade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2EDF4D0-1FE1-AC83-3E83-454890D2597E}"/>
              </a:ext>
            </a:extLst>
          </p:cNvPr>
          <p:cNvSpPr/>
          <p:nvPr/>
        </p:nvSpPr>
        <p:spPr>
          <a:xfrm rot="19684631">
            <a:off x="9687796" y="5662503"/>
            <a:ext cx="2907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Em breve!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1919B2-7B96-3E6D-1CC5-0DBB11299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94062" y="3562021"/>
            <a:ext cx="222716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6" y="100296"/>
            <a:ext cx="5267401" cy="3328704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771" y="753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431686" y="405389"/>
            <a:ext cx="53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Trilhas de auditoria automatizadas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05893F7-0AD3-FF5C-1F92-B6DE7FE1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9" y="1658730"/>
            <a:ext cx="50886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A partir do levantamento dos temas relevantes identificados pelo Estudo da ODP - CE foram desenvolvidas </a:t>
            </a:r>
            <a:r>
              <a:rPr lang="pt-BR" alt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trilhas de auditoria </a:t>
            </a:r>
            <a:r>
              <a:rPr lang="pt-BR" altLang="pt-BR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com o objetivo de gerarem alertas na identificação de possíveis desconformidades, seja de pad</a:t>
            </a:r>
            <a:r>
              <a:rPr lang="pt-BR" alt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rões estabelecidos ou por estarem em desacordo com os normativos vigentes.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1">
                  <a:lumMod val="50000"/>
                  <a:lumOff val="50000"/>
                </a:schemeClr>
              </a:solidFill>
              <a:latin typeface="Soleto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As trilhas de auditoria são apuradas pelos auditores de controle interno e tratadas pelos gestores dos órgãos e entidades do Poder Executivo Estadual,</a:t>
            </a:r>
            <a:r>
              <a:rPr lang="pt-BR" altLang="pt-BR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 permitindo o saneamento tempestivo e a implantação de melhorias nos controles internos.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0" dirty="0">
              <a:solidFill>
                <a:schemeClr val="tx1">
                  <a:lumMod val="50000"/>
                  <a:lumOff val="50000"/>
                </a:schemeClr>
              </a:solidFill>
              <a:latin typeface="Soleto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F4CE5A-ECDD-CF2E-F311-69DA4907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6" y="1538840"/>
            <a:ext cx="561234" cy="39703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31984"/>
            <a:ext cx="12192000" cy="5106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73CDA7-D111-3133-35EB-7452AE872B4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1000"/>
          </a:blip>
          <a:stretch>
            <a:fillRect/>
          </a:stretch>
        </p:blipFill>
        <p:spPr>
          <a:xfrm>
            <a:off x="5936429" y="1134292"/>
            <a:ext cx="6618633" cy="5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FB1C20B-0BC1-602E-0B14-62FFE535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6045221" y="1440066"/>
            <a:ext cx="6502400" cy="51670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B5F84B-7B45-8DEC-1ACD-FE224E81A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464"/>
            <a:ext cx="5664200" cy="35794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6B03E99-8872-C3DB-437C-B7372A7AF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7" y="1486398"/>
            <a:ext cx="11691918" cy="48945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E7479DA-26BA-AEAA-E017-2EAC001FF1D3}"/>
              </a:ext>
            </a:extLst>
          </p:cNvPr>
          <p:cNvSpPr/>
          <p:nvPr/>
        </p:nvSpPr>
        <p:spPr>
          <a:xfrm>
            <a:off x="109867" y="246661"/>
            <a:ext cx="6417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6600"/>
                </a:solidFill>
                <a:latin typeface="Soleto Black" pitchFamily="34" charset="0"/>
              </a:rPr>
              <a:t>Processo de desenvolvimento das trilhas de auditoria x Relatório do Controle Interno -  RCI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C79CF4-372D-C8AB-2E39-D2B23E157CC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49056">
            <a:off x="2289290" y="4890994"/>
            <a:ext cx="1827904" cy="9669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6C993D-936B-7FDC-16EF-3CD91D7CD6D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51986">
            <a:off x="8766026" y="3674710"/>
            <a:ext cx="1775459" cy="994307"/>
          </a:xfrm>
          <a:prstGeom prst="rect">
            <a:avLst/>
          </a:prstGeom>
        </p:spPr>
      </p:pic>
      <p:pic>
        <p:nvPicPr>
          <p:cNvPr id="10" name="Gráfico 9" descr="Selo 1 com preenchimento sólido">
            <a:extLst>
              <a:ext uri="{FF2B5EF4-FFF2-40B4-BE49-F238E27FC236}">
                <a16:creationId xmlns:a16="http://schemas.microsoft.com/office/drawing/2014/main" id="{95BEE2AA-F94E-B9D7-7CD5-121150A7E7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332" y="5428122"/>
            <a:ext cx="504000" cy="504000"/>
          </a:xfrm>
          <a:prstGeom prst="rect">
            <a:avLst/>
          </a:prstGeom>
        </p:spPr>
      </p:pic>
      <p:pic>
        <p:nvPicPr>
          <p:cNvPr id="13" name="Gráfico 12" descr="Crachá com preenchimento sólido">
            <a:extLst>
              <a:ext uri="{FF2B5EF4-FFF2-40B4-BE49-F238E27FC236}">
                <a16:creationId xmlns:a16="http://schemas.microsoft.com/office/drawing/2014/main" id="{4B6C1CFF-BECE-96E0-66E9-45E4C311F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9560" y="2870276"/>
            <a:ext cx="504000" cy="504000"/>
          </a:xfrm>
          <a:prstGeom prst="rect">
            <a:avLst/>
          </a:prstGeom>
        </p:spPr>
      </p:pic>
      <p:pic>
        <p:nvPicPr>
          <p:cNvPr id="15" name="Gráfico 14" descr="Selo 3 com preenchimento sólido">
            <a:extLst>
              <a:ext uri="{FF2B5EF4-FFF2-40B4-BE49-F238E27FC236}">
                <a16:creationId xmlns:a16="http://schemas.microsoft.com/office/drawing/2014/main" id="{919275A6-EE43-ED7C-ACC3-502CCE37D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11586" y="5428122"/>
            <a:ext cx="504000" cy="504000"/>
          </a:xfrm>
          <a:prstGeom prst="rect">
            <a:avLst/>
          </a:prstGeom>
        </p:spPr>
      </p:pic>
      <p:pic>
        <p:nvPicPr>
          <p:cNvPr id="19" name="Gráfico 18" descr="Selo 4 com preenchimento sólido">
            <a:extLst>
              <a:ext uri="{FF2B5EF4-FFF2-40B4-BE49-F238E27FC236}">
                <a16:creationId xmlns:a16="http://schemas.microsoft.com/office/drawing/2014/main" id="{0D8B54E5-12A4-EDFB-784F-17AA6233E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7176" y="2375193"/>
            <a:ext cx="504000" cy="504000"/>
          </a:xfrm>
          <a:prstGeom prst="rect">
            <a:avLst/>
          </a:prstGeom>
        </p:spPr>
      </p:pic>
      <p:pic>
        <p:nvPicPr>
          <p:cNvPr id="21" name="Gráfico 20" descr="Selo 5 com preenchimento sólido">
            <a:extLst>
              <a:ext uri="{FF2B5EF4-FFF2-40B4-BE49-F238E27FC236}">
                <a16:creationId xmlns:a16="http://schemas.microsoft.com/office/drawing/2014/main" id="{494D8F77-9218-A0AB-7D8F-BABA15C92B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19921" y="4815091"/>
            <a:ext cx="504000" cy="504000"/>
          </a:xfrm>
          <a:prstGeom prst="rect">
            <a:avLst/>
          </a:prstGeom>
        </p:spPr>
      </p:pic>
      <p:pic>
        <p:nvPicPr>
          <p:cNvPr id="14" name="Gráfico 13" descr="Selo 6 com preenchimento sólido">
            <a:extLst>
              <a:ext uri="{FF2B5EF4-FFF2-40B4-BE49-F238E27FC236}">
                <a16:creationId xmlns:a16="http://schemas.microsoft.com/office/drawing/2014/main" id="{62808466-2449-18E4-8318-2F213F81EC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01915" y="1684915"/>
            <a:ext cx="504000" cy="504000"/>
          </a:xfrm>
          <a:prstGeom prst="rect">
            <a:avLst/>
          </a:prstGeom>
        </p:spPr>
      </p:pic>
      <p:pic>
        <p:nvPicPr>
          <p:cNvPr id="17" name="Gráfico 16" descr="Selo 7 com preenchimento sólido">
            <a:extLst>
              <a:ext uri="{FF2B5EF4-FFF2-40B4-BE49-F238E27FC236}">
                <a16:creationId xmlns:a16="http://schemas.microsoft.com/office/drawing/2014/main" id="{48872B03-B3BE-846B-74EC-75D0A505C2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95321" y="3365436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0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654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Kanit</vt:lpstr>
      <vt:lpstr>Soleto</vt:lpstr>
      <vt:lpstr>Soleto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Bruno Jesus Martins Lobo</cp:lastModifiedBy>
  <cp:revision>72</cp:revision>
  <dcterms:created xsi:type="dcterms:W3CDTF">2021-04-20T01:02:02Z</dcterms:created>
  <dcterms:modified xsi:type="dcterms:W3CDTF">2023-10-25T17:17:37Z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