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28" r:id="rId5"/>
    <p:sldId id="368" r:id="rId6"/>
    <p:sldId id="334" r:id="rId7"/>
    <p:sldId id="376" r:id="rId8"/>
    <p:sldId id="366" r:id="rId9"/>
    <p:sldId id="367" r:id="rId10"/>
    <p:sldId id="377" r:id="rId11"/>
    <p:sldId id="262" r:id="rId1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252" autoAdjust="0"/>
  </p:normalViewPr>
  <p:slideViewPr>
    <p:cSldViewPr>
      <p:cViewPr varScale="1">
        <p:scale>
          <a:sx n="106" d="100"/>
          <a:sy n="106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ixaDeTexto 2">
            <a:extLst>
              <a:ext uri="{FF2B5EF4-FFF2-40B4-BE49-F238E27FC236}">
                <a16:creationId xmlns:a16="http://schemas.microsoft.com/office/drawing/2014/main" id="{ADE7E81A-AE64-243E-67D0-378FE9BF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68" y="1014028"/>
            <a:ext cx="32659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4º Encontro de Integração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Sistema de Controle Interno</a:t>
            </a: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</p:txBody>
      </p:sp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580526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 err="1">
                <a:solidFill>
                  <a:schemeClr val="bg1"/>
                </a:solidFill>
                <a:latin typeface="Kanit"/>
                <a:ea typeface="Kanit"/>
                <a:cs typeface="Kanit"/>
              </a:rPr>
              <a:t>Nov</a:t>
            </a: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/2023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3717032"/>
            <a:ext cx="3265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ea typeface="Kanit"/>
                <a:cs typeface="Kanit"/>
              </a:rPr>
              <a:t>Módulo Controle Interno Setorial – Sistema AVIA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3" y="160003"/>
            <a:ext cx="77094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</a:rPr>
              <a:t>Importância do Monitoramento de Recomendações e Determinações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C304693-E354-8B4A-DB5B-3DF036346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5862638"/>
            <a:ext cx="820891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100" dirty="0">
                <a:solidFill>
                  <a:schemeClr val="tx1"/>
                </a:solidFill>
              </a:rPr>
              <a:t>Fonte: Julgados do TCE em Contas de Gestão no 1º semestre de 2021 em que houve discussão sobre multa durante no Acórdão.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938E25-5D65-68EB-CB4A-54770F9E9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43" y="859994"/>
            <a:ext cx="7421664" cy="48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5C931A-7EFA-0860-9840-C6AFFE140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71003"/>
            <a:ext cx="7434571" cy="3154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8AD20BE-814B-69D1-5348-1750C9497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5" y="2635099"/>
            <a:ext cx="8190147" cy="6372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39D184-EC50-C18B-8DF0-47E52C538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92" y="690529"/>
            <a:ext cx="4821535" cy="1921823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AF582782-9543-6A03-BD03-C93E48D0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3" y="160003"/>
            <a:ext cx="77094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</a:rPr>
              <a:t>Importância do Monitoramento de Recomendações e 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17673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0A459F4-4865-4B62-8BE0-C4DF88F8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8" y="4408402"/>
            <a:ext cx="5000625" cy="600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7ED6D1-E158-6A31-893C-BBF79D7B6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" y="5322661"/>
            <a:ext cx="8369224" cy="6804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43E8F1E-4760-853F-7921-C4D8E99F3C12}"/>
              </a:ext>
            </a:extLst>
          </p:cNvPr>
          <p:cNvSpPr txBox="1"/>
          <p:nvPr/>
        </p:nvSpPr>
        <p:spPr>
          <a:xfrm>
            <a:off x="408194" y="2935969"/>
            <a:ext cx="8012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Times New Roman" panose="02020603050405020304" pitchFamily="18" charset="0"/>
              </a:rPr>
              <a:t>Por outro lado, não foram encaminhados os documentos que fossem capaz de comprovar o acompanhamento das determinações/recomendações do controle interno e externo.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77E7B45-00DD-CB9E-B2F8-373563AD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37" y="1056630"/>
            <a:ext cx="5114925" cy="17240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996809-660C-A3C8-6C17-765099D26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692039"/>
            <a:ext cx="2103140" cy="1561177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937C638-3603-B515-12A1-C0FB509B1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3" y="160003"/>
            <a:ext cx="77094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</a:rPr>
              <a:t>Importância do Monitoramento de Recomendações e 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387422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2DE06B-B3A2-52FA-D3EA-46A19B20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47" y="990019"/>
            <a:ext cx="4016188" cy="17451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3AA80B-88CB-7AFA-D294-F72A8A58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133255"/>
            <a:ext cx="4479210" cy="6505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EA9877C-741E-872B-27F0-C05E363E9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66" y="4181862"/>
            <a:ext cx="7310149" cy="10568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FA24E79-894B-E858-7570-12F62F5D6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8894">
            <a:off x="44992" y="2278001"/>
            <a:ext cx="3067050" cy="9144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BE77FF8-D576-FB8F-2368-F0293699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5587">
            <a:off x="6473165" y="2740854"/>
            <a:ext cx="264698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29F97C-6830-37E8-AC52-091F3BA2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65" y="1075934"/>
            <a:ext cx="8248650" cy="1866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89B9ED-D6C2-B43B-5A60-3C7DF254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054168"/>
            <a:ext cx="8696325" cy="8805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689DD2-A866-B954-8E65-F8181BA0A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873" y="4519880"/>
            <a:ext cx="4152900" cy="85725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3DB1680B-5D07-A9E9-BA8A-CC20C1B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</p:spTree>
    <p:extLst>
      <p:ext uri="{BB962C8B-B14F-4D97-AF65-F5344CB8AC3E}">
        <p14:creationId xmlns:p14="http://schemas.microsoft.com/office/powerpoint/2010/main" val="24919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689DD2-A866-B954-8E65-F8181BA0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908720"/>
            <a:ext cx="4152900" cy="85725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3DB1680B-5D07-A9E9-BA8A-CC20C1B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04C1535-DFBC-AE70-E072-ECF83C6D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14" y="1982537"/>
            <a:ext cx="8436124" cy="3390677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Acesso: para todos os órgãos/entidades e Estatais. Cada um acessa o que é da sua alçada;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De uso interno do órgão ou entidade, CGE não valida nem monitora;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Não se submete às regras de prazo do sistema para elaboração de plano de ação e validação deste, bem como o seu monitoramento;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Os prazos são das ações propostas no plano de ação, para monitoramento do órgão/entidade ou Estatal;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O que cadastrar: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de órgãos </a:t>
            </a:r>
            <a:r>
              <a:rPr lang="pt-BR" sz="1500">
                <a:solidFill>
                  <a:schemeClr val="tx1"/>
                </a:solidFill>
              </a:rPr>
              <a:t>de controle;</a:t>
            </a:r>
            <a:endParaRPr lang="pt-BR" sz="1500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do Controle Interno Setorial;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de outras áreas (Qualidade, Gestão de Risco, etc.)</a:t>
            </a:r>
          </a:p>
        </p:txBody>
      </p:sp>
    </p:spTree>
    <p:extLst>
      <p:ext uri="{BB962C8B-B14F-4D97-AF65-F5344CB8AC3E}">
        <p14:creationId xmlns:p14="http://schemas.microsoft.com/office/powerpoint/2010/main" val="412347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222</Words>
  <Application>Microsoft Office PowerPoint</Application>
  <PresentationFormat>Apresentação na tela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Kanit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Italo José Brígido Coelho</cp:lastModifiedBy>
  <cp:revision>606</cp:revision>
  <dcterms:created xsi:type="dcterms:W3CDTF">2016-05-05T18:29:00Z</dcterms:created>
  <dcterms:modified xsi:type="dcterms:W3CDTF">2023-11-22T14:18:00Z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