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60" r:id="rId5"/>
  </p:sldMasterIdLst>
  <p:notesMasterIdLst>
    <p:notesMasterId r:id="rId38"/>
  </p:notesMasterIdLst>
  <p:sldIdLst>
    <p:sldId id="328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481" r:id="rId28"/>
    <p:sldId id="480" r:id="rId29"/>
    <p:sldId id="487" r:id="rId30"/>
    <p:sldId id="486" r:id="rId31"/>
    <p:sldId id="484" r:id="rId32"/>
    <p:sldId id="485" r:id="rId33"/>
    <p:sldId id="488" r:id="rId34"/>
    <p:sldId id="489" r:id="rId35"/>
    <p:sldId id="479" r:id="rId36"/>
    <p:sldId id="262" r:id="rId3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56F9B"/>
    <a:srgbClr val="F4B924"/>
    <a:srgbClr val="64767A"/>
    <a:srgbClr val="687A7A"/>
    <a:srgbClr val="788C8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3252" autoAdjust="0"/>
  </p:normalViewPr>
  <p:slideViewPr>
    <p:cSldViewPr>
      <p:cViewPr varScale="1">
        <p:scale>
          <a:sx n="59" d="100"/>
          <a:sy n="59" d="100"/>
        </p:scale>
        <p:origin x="141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rica.loiola\Downloads\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rica.loiola\Downloads\fina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rica.loiola\Downloads\fina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rica.loiola\Downloads\final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rica.loiola\Downloads\final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rica.loiola\Downloads\fina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rica.loiola\Downloads\fina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rica.loiola\Downloads\final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rica.loiola\Downloads\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rica.loiola\Downloads\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rica.loiola\Downloads\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rica.loiola\Downloads\fin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rica.loiola\Downloads\fin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rica.loiola\Downloads\fin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rica.loiola\Downloads\fin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rica.loiola\Downloads\fina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'Ocorrências por Tema'!$B$1</c:f>
              <c:strCache>
                <c:ptCount val="1"/>
                <c:pt idx="0">
                  <c:v>Julgados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'Ocorrências por Tema'!$A$2:$A$13</c:f>
              <c:strCache>
                <c:ptCount val="12"/>
                <c:pt idx="0">
                  <c:v>Orçamentário e Financeiro</c:v>
                </c:pt>
                <c:pt idx="1">
                  <c:v>Contratos</c:v>
                </c:pt>
                <c:pt idx="2">
                  <c:v>Contábil</c:v>
                </c:pt>
                <c:pt idx="3">
                  <c:v>Controle Interno</c:v>
                </c:pt>
                <c:pt idx="4">
                  <c:v>Prestação de Contas Anual</c:v>
                </c:pt>
                <c:pt idx="5">
                  <c:v>Patrimônio</c:v>
                </c:pt>
                <c:pt idx="6">
                  <c:v>Licitação/Seleção</c:v>
                </c:pt>
                <c:pt idx="7">
                  <c:v>Pessoal</c:v>
                </c:pt>
                <c:pt idx="8">
                  <c:v>Parcerias</c:v>
                </c:pt>
                <c:pt idx="9">
                  <c:v>Renúncia de Receita</c:v>
                </c:pt>
                <c:pt idx="10">
                  <c:v>Responsabilização</c:v>
                </c:pt>
                <c:pt idx="11">
                  <c:v>Governança</c:v>
                </c:pt>
              </c:strCache>
            </c:strRef>
          </c:cat>
          <c:val>
            <c:numRef>
              <c:f>'Ocorrências por Tema'!$B$2:$B$13</c:f>
              <c:numCache>
                <c:formatCode>General</c:formatCode>
                <c:ptCount val="12"/>
                <c:pt idx="0">
                  <c:v>54</c:v>
                </c:pt>
                <c:pt idx="1">
                  <c:v>53</c:v>
                </c:pt>
                <c:pt idx="2">
                  <c:v>21</c:v>
                </c:pt>
                <c:pt idx="3">
                  <c:v>20</c:v>
                </c:pt>
                <c:pt idx="4">
                  <c:v>20</c:v>
                </c:pt>
                <c:pt idx="5">
                  <c:v>19</c:v>
                </c:pt>
                <c:pt idx="6">
                  <c:v>7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0F-47F0-847E-9039B6B83CA6}"/>
            </c:ext>
          </c:extLst>
        </c:ser>
        <c:ser>
          <c:idx val="1"/>
          <c:order val="1"/>
          <c:tx>
            <c:strRef>
              <c:f>'Ocorrências por Tema'!$C$1</c:f>
              <c:strCache>
                <c:ptCount val="1"/>
                <c:pt idx="0">
                  <c:v>Multas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'Ocorrências por Tema'!$A$2:$A$13</c:f>
              <c:strCache>
                <c:ptCount val="12"/>
                <c:pt idx="0">
                  <c:v>Orçamentário e Financeiro</c:v>
                </c:pt>
                <c:pt idx="1">
                  <c:v>Contratos</c:v>
                </c:pt>
                <c:pt idx="2">
                  <c:v>Contábil</c:v>
                </c:pt>
                <c:pt idx="3">
                  <c:v>Controle Interno</c:v>
                </c:pt>
                <c:pt idx="4">
                  <c:v>Prestação de Contas Anual</c:v>
                </c:pt>
                <c:pt idx="5">
                  <c:v>Patrimônio</c:v>
                </c:pt>
                <c:pt idx="6">
                  <c:v>Licitação/Seleção</c:v>
                </c:pt>
                <c:pt idx="7">
                  <c:v>Pessoal</c:v>
                </c:pt>
                <c:pt idx="8">
                  <c:v>Parcerias</c:v>
                </c:pt>
                <c:pt idx="9">
                  <c:v>Renúncia de Receita</c:v>
                </c:pt>
                <c:pt idx="10">
                  <c:v>Responsabilização</c:v>
                </c:pt>
                <c:pt idx="11">
                  <c:v>Governança</c:v>
                </c:pt>
              </c:strCache>
            </c:strRef>
          </c:cat>
          <c:val>
            <c:numRef>
              <c:f>'Ocorrências por Tema'!$C$2:$C$13</c:f>
              <c:numCache>
                <c:formatCode>General</c:formatCode>
                <c:ptCount val="12"/>
                <c:pt idx="0">
                  <c:v>20</c:v>
                </c:pt>
                <c:pt idx="1">
                  <c:v>39</c:v>
                </c:pt>
                <c:pt idx="2">
                  <c:v>2</c:v>
                </c:pt>
                <c:pt idx="3">
                  <c:v>7</c:v>
                </c:pt>
                <c:pt idx="4">
                  <c:v>3</c:v>
                </c:pt>
                <c:pt idx="5">
                  <c:v>8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5</c:v>
                </c:pt>
                <c:pt idx="10">
                  <c:v>3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0F-47F0-847E-9039B6B83CA6}"/>
            </c:ext>
          </c:extLst>
        </c:ser>
        <c:ser>
          <c:idx val="2"/>
          <c:order val="2"/>
          <c:tx>
            <c:strRef>
              <c:f>'Ocorrências por Tema'!$D$1</c:f>
              <c:strCache>
                <c:ptCount val="1"/>
                <c:pt idx="0">
                  <c:v>Envio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'Ocorrências por Tema'!$A$2:$A$13</c:f>
              <c:strCache>
                <c:ptCount val="12"/>
                <c:pt idx="0">
                  <c:v>Orçamentário e Financeiro</c:v>
                </c:pt>
                <c:pt idx="1">
                  <c:v>Contratos</c:v>
                </c:pt>
                <c:pt idx="2">
                  <c:v>Contábil</c:v>
                </c:pt>
                <c:pt idx="3">
                  <c:v>Controle Interno</c:v>
                </c:pt>
                <c:pt idx="4">
                  <c:v>Prestação de Contas Anual</c:v>
                </c:pt>
                <c:pt idx="5">
                  <c:v>Patrimônio</c:v>
                </c:pt>
                <c:pt idx="6">
                  <c:v>Licitação/Seleção</c:v>
                </c:pt>
                <c:pt idx="7">
                  <c:v>Pessoal</c:v>
                </c:pt>
                <c:pt idx="8">
                  <c:v>Parcerias</c:v>
                </c:pt>
                <c:pt idx="9">
                  <c:v>Renúncia de Receita</c:v>
                </c:pt>
                <c:pt idx="10">
                  <c:v>Responsabilização</c:v>
                </c:pt>
                <c:pt idx="11">
                  <c:v>Governança</c:v>
                </c:pt>
              </c:strCache>
            </c:strRef>
          </c:cat>
          <c:val>
            <c:numRef>
              <c:f>'Ocorrências por Tema'!$D$2:$D$13</c:f>
              <c:numCache>
                <c:formatCode>General</c:formatCode>
                <c:ptCount val="12"/>
                <c:pt idx="0">
                  <c:v>9</c:v>
                </c:pt>
                <c:pt idx="1">
                  <c:v>28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0F-47F0-847E-9039B6B83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8001440"/>
        <c:axId val="868008512"/>
      </c:barChart>
      <c:catAx>
        <c:axId val="868001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8512"/>
        <c:crosses val="autoZero"/>
        <c:auto val="1"/>
        <c:lblAlgn val="ctr"/>
        <c:lblOffset val="100"/>
        <c:noMultiLvlLbl val="0"/>
      </c:catAx>
      <c:valAx>
        <c:axId val="86800851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'tema patrimonio'!$C$1</c:f>
              <c:strCache>
                <c:ptCount val="1"/>
                <c:pt idx="0">
                  <c:v>Julgados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patrimonio'!$B$2:$B$5</c:f>
              <c:strCache>
                <c:ptCount val="4"/>
                <c:pt idx="0">
                  <c:v>Divergência nos valores de bens móveis e/ou imóveis</c:v>
                </c:pt>
                <c:pt idx="1">
                  <c:v>Ausência de Inventário de Bens Móveis e Imóveis ou Incompleto</c:v>
                </c:pt>
                <c:pt idx="2">
                  <c:v>Ausência de Registro de Bens</c:v>
                </c:pt>
                <c:pt idx="3">
                  <c:v>Inventário fora do prazo legal</c:v>
                </c:pt>
              </c:strCache>
            </c:strRef>
          </c:cat>
          <c:val>
            <c:numRef>
              <c:f>'tema patrimonio'!$C$2:$C$5</c:f>
              <c:numCache>
                <c:formatCode>General</c:formatCode>
                <c:ptCount val="4"/>
                <c:pt idx="0">
                  <c:v>10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8-48C7-8DEA-A012E8309730}"/>
            </c:ext>
          </c:extLst>
        </c:ser>
        <c:ser>
          <c:idx val="1"/>
          <c:order val="1"/>
          <c:tx>
            <c:strRef>
              <c:f>'tema patrimonio'!$D$1</c:f>
              <c:strCache>
                <c:ptCount val="1"/>
                <c:pt idx="0">
                  <c:v>Multas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patrimonio'!$B$2:$B$5</c:f>
              <c:strCache>
                <c:ptCount val="4"/>
                <c:pt idx="0">
                  <c:v>Divergência nos valores de bens móveis e/ou imóveis</c:v>
                </c:pt>
                <c:pt idx="1">
                  <c:v>Ausência de Inventário de Bens Móveis e Imóveis ou Incompleto</c:v>
                </c:pt>
                <c:pt idx="2">
                  <c:v>Ausência de Registro de Bens</c:v>
                </c:pt>
                <c:pt idx="3">
                  <c:v>Inventário fora do prazo legal</c:v>
                </c:pt>
              </c:strCache>
            </c:strRef>
          </c:cat>
          <c:val>
            <c:numRef>
              <c:f>'tema patrimonio'!$D$2:$D$5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C8-48C7-8DEA-A012E8309730}"/>
            </c:ext>
          </c:extLst>
        </c:ser>
        <c:ser>
          <c:idx val="2"/>
          <c:order val="2"/>
          <c:tx>
            <c:strRef>
              <c:f>'tema patrimonio'!$E$1</c:f>
              <c:strCache>
                <c:ptCount val="1"/>
                <c:pt idx="0">
                  <c:v>Envio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patrimonio'!$B$2:$B$5</c:f>
              <c:strCache>
                <c:ptCount val="4"/>
                <c:pt idx="0">
                  <c:v>Divergência nos valores de bens móveis e/ou imóveis</c:v>
                </c:pt>
                <c:pt idx="1">
                  <c:v>Ausência de Inventário de Bens Móveis e Imóveis ou Incompleto</c:v>
                </c:pt>
                <c:pt idx="2">
                  <c:v>Ausência de Registro de Bens</c:v>
                </c:pt>
                <c:pt idx="3">
                  <c:v>Inventário fora do prazo legal</c:v>
                </c:pt>
              </c:strCache>
            </c:strRef>
          </c:cat>
          <c:val>
            <c:numRef>
              <c:f>'tema patrimonio'!$E$2:$E$5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C8-48C7-8DEA-A012E8309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8001440"/>
        <c:axId val="868008512"/>
      </c:barChart>
      <c:catAx>
        <c:axId val="868001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8512"/>
        <c:crosses val="autoZero"/>
        <c:auto val="1"/>
        <c:lblAlgn val="ctr"/>
        <c:lblOffset val="100"/>
        <c:noMultiLvlLbl val="0"/>
      </c:catAx>
      <c:valAx>
        <c:axId val="868008512"/>
        <c:scaling>
          <c:orientation val="minMax"/>
          <c:max val="1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1440"/>
        <c:crosses val="autoZero"/>
        <c:crossBetween val="between"/>
        <c:majorUnit val="2"/>
        <c:minorUnit val="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'tema licitacao selecao'!$C$1</c:f>
              <c:strCache>
                <c:ptCount val="1"/>
                <c:pt idx="0">
                  <c:v>Julgados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licitacao selecao'!$B$2:$B$4</c:f>
              <c:strCache>
                <c:ptCount val="3"/>
                <c:pt idx="0">
                  <c:v>Fundamentação equivocada</c:v>
                </c:pt>
                <c:pt idx="1">
                  <c:v>Fracionamento de Despesas ou Valor Superior ao Permitido para a Dispensa</c:v>
                </c:pt>
                <c:pt idx="2">
                  <c:v>Contratação com Valor Acima do Permitido pela Modalidade de Licitação/Dispensa</c:v>
                </c:pt>
              </c:strCache>
            </c:strRef>
          </c:cat>
          <c:val>
            <c:numRef>
              <c:f>'tema licitacao selecao'!$C$2:$C$4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72-4C39-B266-BB7C7BDDB1F9}"/>
            </c:ext>
          </c:extLst>
        </c:ser>
        <c:ser>
          <c:idx val="1"/>
          <c:order val="1"/>
          <c:tx>
            <c:strRef>
              <c:f>'tema licitacao selecao'!$D$1</c:f>
              <c:strCache>
                <c:ptCount val="1"/>
                <c:pt idx="0">
                  <c:v>Multas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licitacao selecao'!$B$2:$B$4</c:f>
              <c:strCache>
                <c:ptCount val="3"/>
                <c:pt idx="0">
                  <c:v>Fundamentação equivocada</c:v>
                </c:pt>
                <c:pt idx="1">
                  <c:v>Fracionamento de Despesas ou Valor Superior ao Permitido para a Dispensa</c:v>
                </c:pt>
                <c:pt idx="2">
                  <c:v>Contratação com Valor Acima do Permitido pela Modalidade de Licitação/Dispensa</c:v>
                </c:pt>
              </c:strCache>
            </c:strRef>
          </c:cat>
          <c:val>
            <c:numRef>
              <c:f>'tema licitacao selecao'!$D$2:$D$4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72-4C39-B266-BB7C7BDDB1F9}"/>
            </c:ext>
          </c:extLst>
        </c:ser>
        <c:ser>
          <c:idx val="2"/>
          <c:order val="2"/>
          <c:tx>
            <c:strRef>
              <c:f>'tema licitacao selecao'!$E$1</c:f>
              <c:strCache>
                <c:ptCount val="1"/>
                <c:pt idx="0">
                  <c:v>Envio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licitacao selecao'!$B$2:$B$4</c:f>
              <c:strCache>
                <c:ptCount val="3"/>
                <c:pt idx="0">
                  <c:v>Fundamentação equivocada</c:v>
                </c:pt>
                <c:pt idx="1">
                  <c:v>Fracionamento de Despesas ou Valor Superior ao Permitido para a Dispensa</c:v>
                </c:pt>
                <c:pt idx="2">
                  <c:v>Contratação com Valor Acima do Permitido pela Modalidade de Licitação/Dispensa</c:v>
                </c:pt>
              </c:strCache>
            </c:strRef>
          </c:cat>
          <c:val>
            <c:numRef>
              <c:f>'tema licitacao selecao'!$E$2:$E$4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72-4C39-B266-BB7C7BDDB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8001440"/>
        <c:axId val="868008512"/>
      </c:barChart>
      <c:catAx>
        <c:axId val="868001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8512"/>
        <c:crosses val="autoZero"/>
        <c:auto val="1"/>
        <c:lblAlgn val="ctr"/>
        <c:lblOffset val="100"/>
        <c:noMultiLvlLbl val="0"/>
      </c:catAx>
      <c:valAx>
        <c:axId val="868008512"/>
        <c:scaling>
          <c:orientation val="minMax"/>
          <c:max val="4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1440"/>
        <c:crosses val="autoZero"/>
        <c:crossBetween val="between"/>
        <c:majorUnit val="2"/>
        <c:minorUnit val="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'tema pessoal'!$C$1</c:f>
              <c:strCache>
                <c:ptCount val="1"/>
                <c:pt idx="0">
                  <c:v>Julgados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pessoal'!$B$2</c:f>
              <c:strCache>
                <c:ptCount val="1"/>
                <c:pt idx="0">
                  <c:v>Terceirizado ou Bolsista em atividade-fim ou de gestão/Necessidade de Concurso</c:v>
                </c:pt>
              </c:strCache>
            </c:strRef>
          </c:cat>
          <c:val>
            <c:numRef>
              <c:f>'tema pessoal'!$C$2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21-4C97-9D09-67579754CEC6}"/>
            </c:ext>
          </c:extLst>
        </c:ser>
        <c:ser>
          <c:idx val="1"/>
          <c:order val="1"/>
          <c:tx>
            <c:strRef>
              <c:f>'tema pessoal'!$D$1</c:f>
              <c:strCache>
                <c:ptCount val="1"/>
                <c:pt idx="0">
                  <c:v>Multas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pessoal'!$B$2</c:f>
              <c:strCache>
                <c:ptCount val="1"/>
                <c:pt idx="0">
                  <c:v>Terceirizado ou Bolsista em atividade-fim ou de gestão/Necessidade de Concurso</c:v>
                </c:pt>
              </c:strCache>
            </c:strRef>
          </c:cat>
          <c:val>
            <c:numRef>
              <c:f>'tema pessoal'!$D$2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21-4C97-9D09-67579754CEC6}"/>
            </c:ext>
          </c:extLst>
        </c:ser>
        <c:ser>
          <c:idx val="2"/>
          <c:order val="2"/>
          <c:tx>
            <c:strRef>
              <c:f>'tema pessoal'!$E$1</c:f>
              <c:strCache>
                <c:ptCount val="1"/>
                <c:pt idx="0">
                  <c:v>Envio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pessoal'!$B$2</c:f>
              <c:strCache>
                <c:ptCount val="1"/>
                <c:pt idx="0">
                  <c:v>Terceirizado ou Bolsista em atividade-fim ou de gestão/Necessidade de Concurso</c:v>
                </c:pt>
              </c:strCache>
            </c:strRef>
          </c:cat>
          <c:val>
            <c:numRef>
              <c:f>'tema pessoal'!$E$2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21-4C97-9D09-67579754C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8001440"/>
        <c:axId val="868008512"/>
      </c:barChart>
      <c:catAx>
        <c:axId val="868001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8512"/>
        <c:crosses val="autoZero"/>
        <c:auto val="1"/>
        <c:lblAlgn val="ctr"/>
        <c:lblOffset val="100"/>
        <c:noMultiLvlLbl val="0"/>
      </c:catAx>
      <c:valAx>
        <c:axId val="868008512"/>
        <c:scaling>
          <c:orientation val="minMax"/>
          <c:max val="7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14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'tema parcerias'!$C$1</c:f>
              <c:strCache>
                <c:ptCount val="1"/>
                <c:pt idx="0">
                  <c:v>Julgados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parcerias'!$B$2:$B$5</c:f>
              <c:strCache>
                <c:ptCount val="4"/>
                <c:pt idx="0">
                  <c:v>Ausência de Prestação de Contas</c:v>
                </c:pt>
                <c:pt idx="1">
                  <c:v>Atraso na Análise de Prestação de Contas</c:v>
                </c:pt>
                <c:pt idx="2">
                  <c:v>
Publicação Fora do Prazo ou Ausência de Publicação
</c:v>
                </c:pt>
                <c:pt idx="3">
                  <c:v>Convênio com características de Contratos</c:v>
                </c:pt>
              </c:strCache>
            </c:strRef>
          </c:cat>
          <c:val>
            <c:numRef>
              <c:f>'tema parcerias'!$C$2:$C$5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38-4DD1-B4A3-EDA19CB95714}"/>
            </c:ext>
          </c:extLst>
        </c:ser>
        <c:ser>
          <c:idx val="1"/>
          <c:order val="1"/>
          <c:tx>
            <c:strRef>
              <c:f>'tema parcerias'!$D$1</c:f>
              <c:strCache>
                <c:ptCount val="1"/>
                <c:pt idx="0">
                  <c:v>Multas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parcerias'!$B$2:$B$5</c:f>
              <c:strCache>
                <c:ptCount val="4"/>
                <c:pt idx="0">
                  <c:v>Ausência de Prestação de Contas</c:v>
                </c:pt>
                <c:pt idx="1">
                  <c:v>Atraso na Análise de Prestação de Contas</c:v>
                </c:pt>
                <c:pt idx="2">
                  <c:v>
Publicação Fora do Prazo ou Ausência de Publicação
</c:v>
                </c:pt>
                <c:pt idx="3">
                  <c:v>Convênio com características de Contratos</c:v>
                </c:pt>
              </c:strCache>
            </c:strRef>
          </c:cat>
          <c:val>
            <c:numRef>
              <c:f>'tema parcerias'!$D$2:$D$5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38-4DD1-B4A3-EDA19CB95714}"/>
            </c:ext>
          </c:extLst>
        </c:ser>
        <c:ser>
          <c:idx val="2"/>
          <c:order val="2"/>
          <c:tx>
            <c:strRef>
              <c:f>'tema parcerias'!$E$1</c:f>
              <c:strCache>
                <c:ptCount val="1"/>
                <c:pt idx="0">
                  <c:v>Envio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parcerias'!$B$2:$B$5</c:f>
              <c:strCache>
                <c:ptCount val="4"/>
                <c:pt idx="0">
                  <c:v>Ausência de Prestação de Contas</c:v>
                </c:pt>
                <c:pt idx="1">
                  <c:v>Atraso na Análise de Prestação de Contas</c:v>
                </c:pt>
                <c:pt idx="2">
                  <c:v>
Publicação Fora do Prazo ou Ausência de Publicação
</c:v>
                </c:pt>
                <c:pt idx="3">
                  <c:v>Convênio com características de Contratos</c:v>
                </c:pt>
              </c:strCache>
            </c:strRef>
          </c:cat>
          <c:val>
            <c:numRef>
              <c:f>'tema parcerias'!$E$2:$E$5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38-4DD1-B4A3-EDA19CB95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8001440"/>
        <c:axId val="868008512"/>
      </c:barChart>
      <c:catAx>
        <c:axId val="868001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8512"/>
        <c:crosses val="autoZero"/>
        <c:auto val="1"/>
        <c:lblAlgn val="ctr"/>
        <c:lblOffset val="100"/>
        <c:noMultiLvlLbl val="0"/>
      </c:catAx>
      <c:valAx>
        <c:axId val="868008512"/>
        <c:scaling>
          <c:orientation val="minMax"/>
          <c:max val="2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14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'tema renuncia de receitas'!$C$1</c:f>
              <c:strCache>
                <c:ptCount val="1"/>
                <c:pt idx="0">
                  <c:v>Julgados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renuncia de receitas'!$B$2:$B$5</c:f>
              <c:strCache>
                <c:ptCount val="4"/>
                <c:pt idx="0">
                  <c:v>Controle deficitário</c:v>
                </c:pt>
                <c:pt idx="1">
                  <c:v>Deficiência na estimativa do impacto orçamentário-financeiro </c:v>
                </c:pt>
                <c:pt idx="2">
                  <c:v>Evidenciação dos percentuais mínimos exigidos na destinação dos recursos do FDI</c:v>
                </c:pt>
                <c:pt idx="3">
                  <c:v>Revisão dos critérios de distribuição dos recursos para beneficiar um maior número de empresas</c:v>
                </c:pt>
              </c:strCache>
            </c:strRef>
          </c:cat>
          <c:val>
            <c:numRef>
              <c:f>'tema renuncia de receitas'!$C$2:$C$5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8F-4408-B7FA-6359D99D3BE2}"/>
            </c:ext>
          </c:extLst>
        </c:ser>
        <c:ser>
          <c:idx val="1"/>
          <c:order val="1"/>
          <c:tx>
            <c:strRef>
              <c:f>'tema renuncia de receitas'!$D$1</c:f>
              <c:strCache>
                <c:ptCount val="1"/>
                <c:pt idx="0">
                  <c:v>Multas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renuncia de receitas'!$B$2:$B$5</c:f>
              <c:strCache>
                <c:ptCount val="4"/>
                <c:pt idx="0">
                  <c:v>Controle deficitário</c:v>
                </c:pt>
                <c:pt idx="1">
                  <c:v>Deficiência na estimativa do impacto orçamentário-financeiro </c:v>
                </c:pt>
                <c:pt idx="2">
                  <c:v>Evidenciação dos percentuais mínimos exigidos na destinação dos recursos do FDI</c:v>
                </c:pt>
                <c:pt idx="3">
                  <c:v>Revisão dos critérios de distribuição dos recursos para beneficiar um maior número de empresas</c:v>
                </c:pt>
              </c:strCache>
            </c:strRef>
          </c:cat>
          <c:val>
            <c:numRef>
              <c:f>'tema renuncia de receitas'!$D$2:$D$5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8F-4408-B7FA-6359D99D3BE2}"/>
            </c:ext>
          </c:extLst>
        </c:ser>
        <c:ser>
          <c:idx val="2"/>
          <c:order val="2"/>
          <c:tx>
            <c:strRef>
              <c:f>'tema renuncia de receitas'!$E$1</c:f>
              <c:strCache>
                <c:ptCount val="1"/>
                <c:pt idx="0">
                  <c:v>Envio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renuncia de receitas'!$B$2:$B$5</c:f>
              <c:strCache>
                <c:ptCount val="4"/>
                <c:pt idx="0">
                  <c:v>Controle deficitário</c:v>
                </c:pt>
                <c:pt idx="1">
                  <c:v>Deficiência na estimativa do impacto orçamentário-financeiro </c:v>
                </c:pt>
                <c:pt idx="2">
                  <c:v>Evidenciação dos percentuais mínimos exigidos na destinação dos recursos do FDI</c:v>
                </c:pt>
                <c:pt idx="3">
                  <c:v>Revisão dos critérios de distribuição dos recursos para beneficiar um maior número de empresas</c:v>
                </c:pt>
              </c:strCache>
            </c:strRef>
          </c:cat>
          <c:val>
            <c:numRef>
              <c:f>'tema renuncia de receitas'!$E$2:$E$5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8F-4408-B7FA-6359D99D3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8001440"/>
        <c:axId val="868008512"/>
      </c:barChart>
      <c:catAx>
        <c:axId val="868001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8512"/>
        <c:crosses val="autoZero"/>
        <c:auto val="1"/>
        <c:lblAlgn val="ctr"/>
        <c:lblOffset val="100"/>
        <c:noMultiLvlLbl val="0"/>
      </c:catAx>
      <c:valAx>
        <c:axId val="868008512"/>
        <c:scaling>
          <c:orientation val="minMax"/>
          <c:max val="2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14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'tema responsabilizacao'!$C$1</c:f>
              <c:strCache>
                <c:ptCount val="1"/>
                <c:pt idx="0">
                  <c:v>Julgados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responsabilizacao'!$B$2</c:f>
              <c:strCache>
                <c:ptCount val="1"/>
                <c:pt idx="0">
                  <c:v>Instauração de TCE para Parcerias Inadimplentes</c:v>
                </c:pt>
              </c:strCache>
            </c:strRef>
          </c:cat>
          <c:val>
            <c:numRef>
              <c:f>'tema responsabilizacao'!$C$2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0D-4483-B25F-DF41E92632A5}"/>
            </c:ext>
          </c:extLst>
        </c:ser>
        <c:ser>
          <c:idx val="1"/>
          <c:order val="1"/>
          <c:tx>
            <c:strRef>
              <c:f>'tema responsabilizacao'!$D$1</c:f>
              <c:strCache>
                <c:ptCount val="1"/>
                <c:pt idx="0">
                  <c:v>Multas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responsabilizacao'!$B$2</c:f>
              <c:strCache>
                <c:ptCount val="1"/>
                <c:pt idx="0">
                  <c:v>Instauração de TCE para Parcerias Inadimplentes</c:v>
                </c:pt>
              </c:strCache>
            </c:strRef>
          </c:cat>
          <c:val>
            <c:numRef>
              <c:f>'tema responsabilizacao'!$D$2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0D-4483-B25F-DF41E92632A5}"/>
            </c:ext>
          </c:extLst>
        </c:ser>
        <c:ser>
          <c:idx val="2"/>
          <c:order val="2"/>
          <c:tx>
            <c:strRef>
              <c:f>'tema responsabilizacao'!$E$1</c:f>
              <c:strCache>
                <c:ptCount val="1"/>
                <c:pt idx="0">
                  <c:v>Envio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responsabilizacao'!$B$2</c:f>
              <c:strCache>
                <c:ptCount val="1"/>
                <c:pt idx="0">
                  <c:v>Instauração de TCE para Parcerias Inadimplentes</c:v>
                </c:pt>
              </c:strCache>
            </c:strRef>
          </c:cat>
          <c:val>
            <c:numRef>
              <c:f>'tema responsabilizacao'!$E$2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0D-4483-B25F-DF41E9263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8001440"/>
        <c:axId val="868008512"/>
      </c:barChart>
      <c:catAx>
        <c:axId val="868001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8512"/>
        <c:crosses val="autoZero"/>
        <c:auto val="1"/>
        <c:lblAlgn val="ctr"/>
        <c:lblOffset val="100"/>
        <c:noMultiLvlLbl val="0"/>
      </c:catAx>
      <c:valAx>
        <c:axId val="868008512"/>
        <c:scaling>
          <c:orientation val="minMax"/>
          <c:max val="4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1440"/>
        <c:crosses val="autoZero"/>
        <c:crossBetween val="between"/>
        <c:majorUnit val="2"/>
        <c:minorUnit val="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'tema governança'!$C$1</c:f>
              <c:strCache>
                <c:ptCount val="1"/>
                <c:pt idx="0">
                  <c:v>Julgados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governança'!$B$2:$B$3</c:f>
              <c:strCache>
                <c:ptCount val="2"/>
                <c:pt idx="0">
                  <c:v>Ausência de divulgação de informações</c:v>
                </c:pt>
                <c:pt idx="1">
                  <c:v>Reuniões do Conselho de Administração e/ou do Conselho Fiscal não Atendem à Periodicidade Prevista</c:v>
                </c:pt>
              </c:strCache>
            </c:strRef>
          </c:cat>
          <c:val>
            <c:numRef>
              <c:f>'tema governança'!$C$2:$C$3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7A-4DA2-8B9B-FD99FB8AC550}"/>
            </c:ext>
          </c:extLst>
        </c:ser>
        <c:ser>
          <c:idx val="1"/>
          <c:order val="1"/>
          <c:tx>
            <c:strRef>
              <c:f>'tema governança'!$D$1</c:f>
              <c:strCache>
                <c:ptCount val="1"/>
                <c:pt idx="0">
                  <c:v>Multas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governança'!$B$2:$B$3</c:f>
              <c:strCache>
                <c:ptCount val="2"/>
                <c:pt idx="0">
                  <c:v>Ausência de divulgação de informações</c:v>
                </c:pt>
                <c:pt idx="1">
                  <c:v>Reuniões do Conselho de Administração e/ou do Conselho Fiscal não Atendem à Periodicidade Prevista</c:v>
                </c:pt>
              </c:strCache>
            </c:strRef>
          </c:cat>
          <c:val>
            <c:numRef>
              <c:f>'tema governança'!$D$2:$D$3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7A-4DA2-8B9B-FD99FB8AC550}"/>
            </c:ext>
          </c:extLst>
        </c:ser>
        <c:ser>
          <c:idx val="2"/>
          <c:order val="2"/>
          <c:tx>
            <c:strRef>
              <c:f>'tema governança'!$E$1</c:f>
              <c:strCache>
                <c:ptCount val="1"/>
                <c:pt idx="0">
                  <c:v>Envio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governança'!$B$2:$B$3</c:f>
              <c:strCache>
                <c:ptCount val="2"/>
                <c:pt idx="0">
                  <c:v>Ausência de divulgação de informações</c:v>
                </c:pt>
                <c:pt idx="1">
                  <c:v>Reuniões do Conselho de Administração e/ou do Conselho Fiscal não Atendem à Periodicidade Prevista</c:v>
                </c:pt>
              </c:strCache>
            </c:strRef>
          </c:cat>
          <c:val>
            <c:numRef>
              <c:f>'tema governança'!$E$2:$E$3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7A-4DA2-8B9B-FD99FB8AC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8001440"/>
        <c:axId val="868008512"/>
      </c:barChart>
      <c:catAx>
        <c:axId val="868001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8512"/>
        <c:crosses val="autoZero"/>
        <c:auto val="1"/>
        <c:lblAlgn val="ctr"/>
        <c:lblOffset val="100"/>
        <c:noMultiLvlLbl val="0"/>
      </c:catAx>
      <c:valAx>
        <c:axId val="868008512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14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'10 Assuntos mais Recorrentes '!$C$1</c:f>
              <c:strCache>
                <c:ptCount val="1"/>
                <c:pt idx="0">
                  <c:v>Julgados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'10 Assuntos mais Recorrentes '!$A$2:$B$12</c:f>
              <c:multiLvlStrCache>
                <c:ptCount val="11"/>
                <c:lvl>
                  <c:pt idx="0">
                    <c:v>Publicação Fora do Prazo ou Ausência de Publicação</c:v>
                  </c:pt>
                  <c:pt idx="1">
                    <c:v>Divergência nos valores de bens móveis e/ou imóveis</c:v>
                  </c:pt>
                  <c:pt idx="2">
                    <c:v>Ausência de Comprovação de Condições de Habilitação e Qualificação em Aditamento/Contratação</c:v>
                  </c:pt>
                  <c:pt idx="3">
                    <c:v>Ausência de Nota Fiscal e/ou Atesto/Responsável em Processo de Pagamento</c:v>
                  </c:pt>
                  <c:pt idx="4">
                    <c:v>Monitoramento de Recomendações e Determinações</c:v>
                  </c:pt>
                  <c:pt idx="5">
                    <c:v>Baixa Execução Orçamentária ou Expressiva Suplementação</c:v>
                  </c:pt>
                  <c:pt idx="6">
                    <c:v>Processo incompleto</c:v>
                  </c:pt>
                  <c:pt idx="7">
                    <c:v>Necessidade de Aprimoramento</c:v>
                  </c:pt>
                  <c:pt idx="8">
                    <c:v>Terceirizado ou Bolsista em atividade-fim ou de gestão/Necessidade de Concurso</c:v>
                  </c:pt>
                  <c:pt idx="9">
                    <c:v>Ausência de Notas Explicativas - Informações relevantes</c:v>
                  </c:pt>
                  <c:pt idx="10">
                    <c:v>Relatório de Desempenho da Gestão Incompleto</c:v>
                  </c:pt>
                </c:lvl>
                <c:lvl>
                  <c:pt idx="0">
                    <c:v>Contratos e Parcerias</c:v>
                  </c:pt>
                  <c:pt idx="1">
                    <c:v>Patrimônio </c:v>
                  </c:pt>
                  <c:pt idx="2">
                    <c:v>Contratos</c:v>
                  </c:pt>
                  <c:pt idx="3">
                    <c:v>
Orçamentário e Financeiro</c:v>
                  </c:pt>
                  <c:pt idx="4">
                    <c:v>Controle Interno</c:v>
                  </c:pt>
                  <c:pt idx="5">
                    <c:v>
Orçamentário e Financeiro</c:v>
                  </c:pt>
                  <c:pt idx="6">
                    <c:v>Prestação de Contas Anual</c:v>
                  </c:pt>
                  <c:pt idx="7">
                    <c:v>Controle Interno</c:v>
                  </c:pt>
                  <c:pt idx="8">
                    <c:v>Pessoal</c:v>
                  </c:pt>
                  <c:pt idx="9">
                    <c:v>Contábil</c:v>
                  </c:pt>
                  <c:pt idx="10">
                    <c:v>Prestação de Contas Anual</c:v>
                  </c:pt>
                </c:lvl>
              </c:multiLvlStrCache>
            </c:multiLvlStrRef>
          </c:cat>
          <c:val>
            <c:numRef>
              <c:f>'10 Assuntos mais Recorrentes '!$C$2:$C$12</c:f>
              <c:numCache>
                <c:formatCode>General</c:formatCode>
                <c:ptCount val="11"/>
                <c:pt idx="0">
                  <c:v>19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2-4319-A353-EB320C3E0F40}"/>
            </c:ext>
          </c:extLst>
        </c:ser>
        <c:ser>
          <c:idx val="1"/>
          <c:order val="1"/>
          <c:tx>
            <c:strRef>
              <c:f>'10 Assuntos mais Recorrentes '!$D$1</c:f>
              <c:strCache>
                <c:ptCount val="1"/>
                <c:pt idx="0">
                  <c:v>Multas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'10 Assuntos mais Recorrentes '!$A$2:$B$12</c:f>
              <c:multiLvlStrCache>
                <c:ptCount val="11"/>
                <c:lvl>
                  <c:pt idx="0">
                    <c:v>Publicação Fora do Prazo ou Ausência de Publicação</c:v>
                  </c:pt>
                  <c:pt idx="1">
                    <c:v>Divergência nos valores de bens móveis e/ou imóveis</c:v>
                  </c:pt>
                  <c:pt idx="2">
                    <c:v>Ausência de Comprovação de Condições de Habilitação e Qualificação em Aditamento/Contratação</c:v>
                  </c:pt>
                  <c:pt idx="3">
                    <c:v>Ausência de Nota Fiscal e/ou Atesto/Responsável em Processo de Pagamento</c:v>
                  </c:pt>
                  <c:pt idx="4">
                    <c:v>Monitoramento de Recomendações e Determinações</c:v>
                  </c:pt>
                  <c:pt idx="5">
                    <c:v>Baixa Execução Orçamentária ou Expressiva Suplementação</c:v>
                  </c:pt>
                  <c:pt idx="6">
                    <c:v>Processo incompleto</c:v>
                  </c:pt>
                  <c:pt idx="7">
                    <c:v>Necessidade de Aprimoramento</c:v>
                  </c:pt>
                  <c:pt idx="8">
                    <c:v>Terceirizado ou Bolsista em atividade-fim ou de gestão/Necessidade de Concurso</c:v>
                  </c:pt>
                  <c:pt idx="9">
                    <c:v>Ausência de Notas Explicativas - Informações relevantes</c:v>
                  </c:pt>
                  <c:pt idx="10">
                    <c:v>Relatório de Desempenho da Gestão Incompleto</c:v>
                  </c:pt>
                </c:lvl>
                <c:lvl>
                  <c:pt idx="0">
                    <c:v>Contratos e Parcerias</c:v>
                  </c:pt>
                  <c:pt idx="1">
                    <c:v>Patrimônio </c:v>
                  </c:pt>
                  <c:pt idx="2">
                    <c:v>Contratos</c:v>
                  </c:pt>
                  <c:pt idx="3">
                    <c:v>
Orçamentário e Financeiro</c:v>
                  </c:pt>
                  <c:pt idx="4">
                    <c:v>Controle Interno</c:v>
                  </c:pt>
                  <c:pt idx="5">
                    <c:v>
Orçamentário e Financeiro</c:v>
                  </c:pt>
                  <c:pt idx="6">
                    <c:v>Prestação de Contas Anual</c:v>
                  </c:pt>
                  <c:pt idx="7">
                    <c:v>Controle Interno</c:v>
                  </c:pt>
                  <c:pt idx="8">
                    <c:v>Pessoal</c:v>
                  </c:pt>
                  <c:pt idx="9">
                    <c:v>Contábil</c:v>
                  </c:pt>
                  <c:pt idx="10">
                    <c:v>Prestação de Contas Anual</c:v>
                  </c:pt>
                </c:lvl>
              </c:multiLvlStrCache>
            </c:multiLvlStrRef>
          </c:cat>
          <c:val>
            <c:numRef>
              <c:f>'10 Assuntos mais Recorrentes '!$D$2:$D$12</c:f>
              <c:numCache>
                <c:formatCode>General</c:formatCode>
                <c:ptCount val="11"/>
                <c:pt idx="0">
                  <c:v>10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5</c:v>
                </c:pt>
                <c:pt idx="5">
                  <c:v>0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D2-4319-A353-EB320C3E0F40}"/>
            </c:ext>
          </c:extLst>
        </c:ser>
        <c:ser>
          <c:idx val="2"/>
          <c:order val="2"/>
          <c:tx>
            <c:strRef>
              <c:f>'10 Assuntos mais Recorrentes '!$E$1</c:f>
              <c:strCache>
                <c:ptCount val="1"/>
                <c:pt idx="0">
                  <c:v>Envio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'10 Assuntos mais Recorrentes '!$A$2:$B$12</c:f>
              <c:multiLvlStrCache>
                <c:ptCount val="11"/>
                <c:lvl>
                  <c:pt idx="0">
                    <c:v>Publicação Fora do Prazo ou Ausência de Publicação</c:v>
                  </c:pt>
                  <c:pt idx="1">
                    <c:v>Divergência nos valores de bens móveis e/ou imóveis</c:v>
                  </c:pt>
                  <c:pt idx="2">
                    <c:v>Ausência de Comprovação de Condições de Habilitação e Qualificação em Aditamento/Contratação</c:v>
                  </c:pt>
                  <c:pt idx="3">
                    <c:v>Ausência de Nota Fiscal e/ou Atesto/Responsável em Processo de Pagamento</c:v>
                  </c:pt>
                  <c:pt idx="4">
                    <c:v>Monitoramento de Recomendações e Determinações</c:v>
                  </c:pt>
                  <c:pt idx="5">
                    <c:v>Baixa Execução Orçamentária ou Expressiva Suplementação</c:v>
                  </c:pt>
                  <c:pt idx="6">
                    <c:v>Processo incompleto</c:v>
                  </c:pt>
                  <c:pt idx="7">
                    <c:v>Necessidade de Aprimoramento</c:v>
                  </c:pt>
                  <c:pt idx="8">
                    <c:v>Terceirizado ou Bolsista em atividade-fim ou de gestão/Necessidade de Concurso</c:v>
                  </c:pt>
                  <c:pt idx="9">
                    <c:v>Ausência de Notas Explicativas - Informações relevantes</c:v>
                  </c:pt>
                  <c:pt idx="10">
                    <c:v>Relatório de Desempenho da Gestão Incompleto</c:v>
                  </c:pt>
                </c:lvl>
                <c:lvl>
                  <c:pt idx="0">
                    <c:v>Contratos e Parcerias</c:v>
                  </c:pt>
                  <c:pt idx="1">
                    <c:v>Patrimônio </c:v>
                  </c:pt>
                  <c:pt idx="2">
                    <c:v>Contratos</c:v>
                  </c:pt>
                  <c:pt idx="3">
                    <c:v>
Orçamentário e Financeiro</c:v>
                  </c:pt>
                  <c:pt idx="4">
                    <c:v>Controle Interno</c:v>
                  </c:pt>
                  <c:pt idx="5">
                    <c:v>
Orçamentário e Financeiro</c:v>
                  </c:pt>
                  <c:pt idx="6">
                    <c:v>Prestação de Contas Anual</c:v>
                  </c:pt>
                  <c:pt idx="7">
                    <c:v>Controle Interno</c:v>
                  </c:pt>
                  <c:pt idx="8">
                    <c:v>Pessoal</c:v>
                  </c:pt>
                  <c:pt idx="9">
                    <c:v>Contábil</c:v>
                  </c:pt>
                  <c:pt idx="10">
                    <c:v>Prestação de Contas Anual</c:v>
                  </c:pt>
                </c:lvl>
              </c:multiLvlStrCache>
            </c:multiLvlStrRef>
          </c:cat>
          <c:val>
            <c:numRef>
              <c:f>'10 Assuntos mais Recorrentes '!$E$2:$E$12</c:f>
              <c:numCache>
                <c:formatCode>General</c:formatCode>
                <c:ptCount val="11"/>
                <c:pt idx="0">
                  <c:v>6</c:v>
                </c:pt>
                <c:pt idx="1">
                  <c:v>0</c:v>
                </c:pt>
                <c:pt idx="2">
                  <c:v>6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D2-4319-A353-EB320C3E0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8001440"/>
        <c:axId val="868008512"/>
      </c:barChart>
      <c:catAx>
        <c:axId val="868001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8512"/>
        <c:crosses val="autoZero"/>
        <c:auto val="1"/>
        <c:lblAlgn val="ctr"/>
        <c:lblOffset val="100"/>
        <c:noMultiLvlLbl val="0"/>
      </c:catAx>
      <c:valAx>
        <c:axId val="86800851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1440"/>
        <c:crosses val="autoZero"/>
        <c:crossBetween val="between"/>
        <c:majorUnit val="4"/>
        <c:minorUnit val="4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'10 Assuntos geraram multas '!$C$1</c:f>
              <c:strCache>
                <c:ptCount val="1"/>
                <c:pt idx="0">
                  <c:v>Julgados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'10 Assuntos geraram multas '!$A$2:$B$11</c:f>
              <c:multiLvlStrCache>
                <c:ptCount val="10"/>
                <c:lvl>
                  <c:pt idx="0">
                    <c:v>
Publicação Fora do Prazo ou Ausência de Publicação
</c:v>
                  </c:pt>
                  <c:pt idx="1">
                    <c:v>Ausência de Comprovação de Condições de Habilitação e Qualificação em Aditamento</c:v>
                  </c:pt>
                  <c:pt idx="2">
                    <c:v>Divergência nos valores de bens móveis e/ou imóveis</c:v>
                  </c:pt>
                  <c:pt idx="3">
                    <c:v>Ausência de Nota Fiscal e/ou Atesto/Responsável em Processo de Pagamento</c:v>
                  </c:pt>
                  <c:pt idx="4">
                    <c:v>Monitoramento de Recomendações e Determinações</c:v>
                  </c:pt>
                  <c:pt idx="5">
                    <c:v>Ausência de Autorização do Gestor em Processo de Aditamento/Contratação
</c:v>
                  </c:pt>
                  <c:pt idx="6">
                    <c:v>Ausência de Justificativa para Aditamento
</c:v>
                  </c:pt>
                  <c:pt idx="7">
                    <c:v>Instauração de TCE para Parcerias Inadimplentes</c:v>
                  </c:pt>
                  <c:pt idx="8">
                    <c:v>Ausência de Parecer Técnico e/ou Jurídico ou Posterior à Data do Aditivo/Contrato</c:v>
                  </c:pt>
                  <c:pt idx="9">
                    <c:v>Contrato com status de Concluído com dívida</c:v>
                  </c:pt>
                </c:lvl>
                <c:lvl>
                  <c:pt idx="0">
                    <c:v>Contratos 
 e Parcerias</c:v>
                  </c:pt>
                  <c:pt idx="1">
                    <c:v>
Contratos 
</c:v>
                  </c:pt>
                  <c:pt idx="2">
                    <c:v>Patrimônio </c:v>
                  </c:pt>
                  <c:pt idx="3">
                    <c:v>
Orçamentário e Financeiro
</c:v>
                  </c:pt>
                  <c:pt idx="4">
                    <c:v>Controle Interno</c:v>
                  </c:pt>
                  <c:pt idx="5">
                    <c:v>Contratos 
</c:v>
                  </c:pt>
                  <c:pt idx="6">
                    <c:v>Contratos 
</c:v>
                  </c:pt>
                  <c:pt idx="7">
                    <c:v>Responsabilização</c:v>
                  </c:pt>
                  <c:pt idx="8">
                    <c:v>Contratos 
</c:v>
                  </c:pt>
                  <c:pt idx="9">
                    <c:v>Contratos 
</c:v>
                  </c:pt>
                </c:lvl>
              </c:multiLvlStrCache>
            </c:multiLvlStrRef>
          </c:cat>
          <c:val>
            <c:numRef>
              <c:f>'10 Assuntos geraram multas '!$C$2:$C$11</c:f>
              <c:numCache>
                <c:formatCode>General</c:formatCode>
                <c:ptCount val="10"/>
                <c:pt idx="0">
                  <c:v>19</c:v>
                </c:pt>
                <c:pt idx="1">
                  <c:v>9</c:v>
                </c:pt>
                <c:pt idx="2">
                  <c:v>10</c:v>
                </c:pt>
                <c:pt idx="3">
                  <c:v>8</c:v>
                </c:pt>
                <c:pt idx="4">
                  <c:v>8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89-4D37-922A-80870EA6195C}"/>
            </c:ext>
          </c:extLst>
        </c:ser>
        <c:ser>
          <c:idx val="1"/>
          <c:order val="1"/>
          <c:tx>
            <c:strRef>
              <c:f>'10 Assuntos geraram multas '!$D$1</c:f>
              <c:strCache>
                <c:ptCount val="1"/>
                <c:pt idx="0">
                  <c:v>Multas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'10 Assuntos geraram multas '!$A$2:$B$11</c:f>
              <c:multiLvlStrCache>
                <c:ptCount val="10"/>
                <c:lvl>
                  <c:pt idx="0">
                    <c:v>
Publicação Fora do Prazo ou Ausência de Publicação
</c:v>
                  </c:pt>
                  <c:pt idx="1">
                    <c:v>Ausência de Comprovação de Condições de Habilitação e Qualificação em Aditamento</c:v>
                  </c:pt>
                  <c:pt idx="2">
                    <c:v>Divergência nos valores de bens móveis e/ou imóveis</c:v>
                  </c:pt>
                  <c:pt idx="3">
                    <c:v>Ausência de Nota Fiscal e/ou Atesto/Responsável em Processo de Pagamento</c:v>
                  </c:pt>
                  <c:pt idx="4">
                    <c:v>Monitoramento de Recomendações e Determinações</c:v>
                  </c:pt>
                  <c:pt idx="5">
                    <c:v>Ausência de Autorização do Gestor em Processo de Aditamento/Contratação
</c:v>
                  </c:pt>
                  <c:pt idx="6">
                    <c:v>Ausência de Justificativa para Aditamento
</c:v>
                  </c:pt>
                  <c:pt idx="7">
                    <c:v>Instauração de TCE para Parcerias Inadimplentes</c:v>
                  </c:pt>
                  <c:pt idx="8">
                    <c:v>Ausência de Parecer Técnico e/ou Jurídico ou Posterior à Data do Aditivo/Contrato</c:v>
                  </c:pt>
                  <c:pt idx="9">
                    <c:v>Contrato com status de Concluído com dívida</c:v>
                  </c:pt>
                </c:lvl>
                <c:lvl>
                  <c:pt idx="0">
                    <c:v>Contratos 
 e Parcerias</c:v>
                  </c:pt>
                  <c:pt idx="1">
                    <c:v>
Contratos 
</c:v>
                  </c:pt>
                  <c:pt idx="2">
                    <c:v>Patrimônio </c:v>
                  </c:pt>
                  <c:pt idx="3">
                    <c:v>
Orçamentário e Financeiro
</c:v>
                  </c:pt>
                  <c:pt idx="4">
                    <c:v>Controle Interno</c:v>
                  </c:pt>
                  <c:pt idx="5">
                    <c:v>Contratos 
</c:v>
                  </c:pt>
                  <c:pt idx="6">
                    <c:v>Contratos 
</c:v>
                  </c:pt>
                  <c:pt idx="7">
                    <c:v>Responsabilização</c:v>
                  </c:pt>
                  <c:pt idx="8">
                    <c:v>Contratos 
</c:v>
                  </c:pt>
                  <c:pt idx="9">
                    <c:v>Contratos 
</c:v>
                  </c:pt>
                </c:lvl>
              </c:multiLvlStrCache>
            </c:multiLvlStrRef>
          </c:cat>
          <c:val>
            <c:numRef>
              <c:f>'10 Assuntos geraram multas '!$D$2:$D$11</c:f>
              <c:numCache>
                <c:formatCode>General</c:formatCode>
                <c:ptCount val="10"/>
                <c:pt idx="0">
                  <c:v>10</c:v>
                </c:pt>
                <c:pt idx="1">
                  <c:v>8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89-4D37-922A-80870EA6195C}"/>
            </c:ext>
          </c:extLst>
        </c:ser>
        <c:ser>
          <c:idx val="2"/>
          <c:order val="2"/>
          <c:tx>
            <c:strRef>
              <c:f>'10 Assuntos geraram multas '!$E$1</c:f>
              <c:strCache>
                <c:ptCount val="1"/>
                <c:pt idx="0">
                  <c:v>Envio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'10 Assuntos geraram multas '!$A$2:$B$11</c:f>
              <c:multiLvlStrCache>
                <c:ptCount val="10"/>
                <c:lvl>
                  <c:pt idx="0">
                    <c:v>
Publicação Fora do Prazo ou Ausência de Publicação
</c:v>
                  </c:pt>
                  <c:pt idx="1">
                    <c:v>Ausência de Comprovação de Condições de Habilitação e Qualificação em Aditamento</c:v>
                  </c:pt>
                  <c:pt idx="2">
                    <c:v>Divergência nos valores de bens móveis e/ou imóveis</c:v>
                  </c:pt>
                  <c:pt idx="3">
                    <c:v>Ausência de Nota Fiscal e/ou Atesto/Responsável em Processo de Pagamento</c:v>
                  </c:pt>
                  <c:pt idx="4">
                    <c:v>Monitoramento de Recomendações e Determinações</c:v>
                  </c:pt>
                  <c:pt idx="5">
                    <c:v>Ausência de Autorização do Gestor em Processo de Aditamento/Contratação
</c:v>
                  </c:pt>
                  <c:pt idx="6">
                    <c:v>Ausência de Justificativa para Aditamento
</c:v>
                  </c:pt>
                  <c:pt idx="7">
                    <c:v>Instauração de TCE para Parcerias Inadimplentes</c:v>
                  </c:pt>
                  <c:pt idx="8">
                    <c:v>Ausência de Parecer Técnico e/ou Jurídico ou Posterior à Data do Aditivo/Contrato</c:v>
                  </c:pt>
                  <c:pt idx="9">
                    <c:v>Contrato com status de Concluído com dívida</c:v>
                  </c:pt>
                </c:lvl>
                <c:lvl>
                  <c:pt idx="0">
                    <c:v>Contratos 
 e Parcerias</c:v>
                  </c:pt>
                  <c:pt idx="1">
                    <c:v>
Contratos 
</c:v>
                  </c:pt>
                  <c:pt idx="2">
                    <c:v>Patrimônio </c:v>
                  </c:pt>
                  <c:pt idx="3">
                    <c:v>
Orçamentário e Financeiro
</c:v>
                  </c:pt>
                  <c:pt idx="4">
                    <c:v>Controle Interno</c:v>
                  </c:pt>
                  <c:pt idx="5">
                    <c:v>Contratos 
</c:v>
                  </c:pt>
                  <c:pt idx="6">
                    <c:v>Contratos 
</c:v>
                  </c:pt>
                  <c:pt idx="7">
                    <c:v>Responsabilização</c:v>
                  </c:pt>
                  <c:pt idx="8">
                    <c:v>Contratos 
</c:v>
                  </c:pt>
                  <c:pt idx="9">
                    <c:v>Contratos 
</c:v>
                  </c:pt>
                </c:lvl>
              </c:multiLvlStrCache>
            </c:multiLvlStrRef>
          </c:cat>
          <c:val>
            <c:numRef>
              <c:f>'10 Assuntos geraram multas '!$E$2:$E$11</c:f>
              <c:numCache>
                <c:formatCode>General</c:formatCode>
                <c:ptCount val="10"/>
                <c:pt idx="0">
                  <c:v>6</c:v>
                </c:pt>
                <c:pt idx="1">
                  <c:v>6</c:v>
                </c:pt>
                <c:pt idx="2">
                  <c:v>0</c:v>
                </c:pt>
                <c:pt idx="3">
                  <c:v>5</c:v>
                </c:pt>
                <c:pt idx="4">
                  <c:v>0</c:v>
                </c:pt>
                <c:pt idx="5">
                  <c:v>4</c:v>
                </c:pt>
                <c:pt idx="6">
                  <c:v>2</c:v>
                </c:pt>
                <c:pt idx="7">
                  <c:v>0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89-4D37-922A-80870EA61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8001440"/>
        <c:axId val="868008512"/>
      </c:barChart>
      <c:catAx>
        <c:axId val="868001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8512"/>
        <c:crosses val="autoZero"/>
        <c:auto val="1"/>
        <c:lblAlgn val="ctr"/>
        <c:lblOffset val="100"/>
        <c:noMultiLvlLbl val="0"/>
      </c:catAx>
      <c:valAx>
        <c:axId val="86800851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'Assuntos envio MPE'!$C$1</c:f>
              <c:strCache>
                <c:ptCount val="1"/>
                <c:pt idx="0">
                  <c:v>Julgados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'Assuntos envio MPE'!$A$2:$B$11</c:f>
              <c:multiLvlStrCache>
                <c:ptCount val="10"/>
                <c:lvl>
                  <c:pt idx="0">
                    <c:v>
Publicação Fora do Prazo ou Ausência de Publicação
</c:v>
                  </c:pt>
                  <c:pt idx="1">
                    <c:v>Ausência de Comprovação de Condições de Habilitação e Qualificação em Aditamento</c:v>
                  </c:pt>
                  <c:pt idx="2">
                    <c:v>Ausência de Nota Fiscal e/ou Atesto/Responsável em Processo de Pagamento</c:v>
                  </c:pt>
                  <c:pt idx="3">
                    <c:v>Ausência de Autorização do Gestor em Processo de Aditamento/Contratação
</c:v>
                  </c:pt>
                  <c:pt idx="4">
                    <c:v>Ausência de Parecer Técnico e/ou Jurídico ou Posterior à Data do Aditivo/Contrato</c:v>
                  </c:pt>
                  <c:pt idx="5">
                    <c:v>Contrato com status de Concluído com dívida</c:v>
                  </c:pt>
                  <c:pt idx="6">
                    <c:v>Ausência de Justificativa para Aditamento
</c:v>
                  </c:pt>
                  <c:pt idx="7">
                    <c:v>Ausência de garantias</c:v>
                  </c:pt>
                  <c:pt idx="8">
                    <c:v>Processo incompleto</c:v>
                  </c:pt>
                  <c:pt idx="9">
                    <c:v>Deficiência nas fases da execução da despesa
</c:v>
                  </c:pt>
                </c:lvl>
                <c:lvl>
                  <c:pt idx="0">
                    <c:v>Contratos 
 e Parcerias</c:v>
                  </c:pt>
                  <c:pt idx="1">
                    <c:v>
Contratos 
</c:v>
                  </c:pt>
                  <c:pt idx="2">
                    <c:v>
Orçamentário e Financeiro
</c:v>
                  </c:pt>
                  <c:pt idx="3">
                    <c:v>Contratos 
</c:v>
                  </c:pt>
                  <c:pt idx="4">
                    <c:v>Contratos 
</c:v>
                  </c:pt>
                  <c:pt idx="5">
                    <c:v>Contratos 
</c:v>
                  </c:pt>
                  <c:pt idx="6">
                    <c:v>Contratos 
</c:v>
                  </c:pt>
                  <c:pt idx="7">
                    <c:v>Contratos 
</c:v>
                  </c:pt>
                  <c:pt idx="8">
                    <c:v>Prestação de Contas Anual</c:v>
                  </c:pt>
                  <c:pt idx="9">
                    <c:v>
Orçamentário e Financeiro</c:v>
                  </c:pt>
                </c:lvl>
              </c:multiLvlStrCache>
            </c:multiLvlStrRef>
          </c:cat>
          <c:val>
            <c:numRef>
              <c:f>'Assuntos envio MPE'!$C$2:$C$11</c:f>
              <c:numCache>
                <c:formatCode>General</c:formatCode>
                <c:ptCount val="10"/>
                <c:pt idx="0">
                  <c:v>19</c:v>
                </c:pt>
                <c:pt idx="1">
                  <c:v>9</c:v>
                </c:pt>
                <c:pt idx="2">
                  <c:v>8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3</c:v>
                </c:pt>
                <c:pt idx="8">
                  <c:v>7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E8-4A9B-8D24-F5BB69BF3CF3}"/>
            </c:ext>
          </c:extLst>
        </c:ser>
        <c:ser>
          <c:idx val="1"/>
          <c:order val="1"/>
          <c:tx>
            <c:strRef>
              <c:f>'Assuntos envio MPE'!$D$1</c:f>
              <c:strCache>
                <c:ptCount val="1"/>
                <c:pt idx="0">
                  <c:v>Multas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'Assuntos envio MPE'!$A$2:$B$11</c:f>
              <c:multiLvlStrCache>
                <c:ptCount val="10"/>
                <c:lvl>
                  <c:pt idx="0">
                    <c:v>
Publicação Fora do Prazo ou Ausência de Publicação
</c:v>
                  </c:pt>
                  <c:pt idx="1">
                    <c:v>Ausência de Comprovação de Condições de Habilitação e Qualificação em Aditamento</c:v>
                  </c:pt>
                  <c:pt idx="2">
                    <c:v>Ausência de Nota Fiscal e/ou Atesto/Responsável em Processo de Pagamento</c:v>
                  </c:pt>
                  <c:pt idx="3">
                    <c:v>Ausência de Autorização do Gestor em Processo de Aditamento/Contratação
</c:v>
                  </c:pt>
                  <c:pt idx="4">
                    <c:v>Ausência de Parecer Técnico e/ou Jurídico ou Posterior à Data do Aditivo/Contrato</c:v>
                  </c:pt>
                  <c:pt idx="5">
                    <c:v>Contrato com status de Concluído com dívida</c:v>
                  </c:pt>
                  <c:pt idx="6">
                    <c:v>Ausência de Justificativa para Aditamento
</c:v>
                  </c:pt>
                  <c:pt idx="7">
                    <c:v>Ausência de garantias</c:v>
                  </c:pt>
                  <c:pt idx="8">
                    <c:v>Processo incompleto</c:v>
                  </c:pt>
                  <c:pt idx="9">
                    <c:v>Deficiência nas fases da execução da despesa
</c:v>
                  </c:pt>
                </c:lvl>
                <c:lvl>
                  <c:pt idx="0">
                    <c:v>Contratos 
 e Parcerias</c:v>
                  </c:pt>
                  <c:pt idx="1">
                    <c:v>
Contratos 
</c:v>
                  </c:pt>
                  <c:pt idx="2">
                    <c:v>
Orçamentário e Financeiro
</c:v>
                  </c:pt>
                  <c:pt idx="3">
                    <c:v>Contratos 
</c:v>
                  </c:pt>
                  <c:pt idx="4">
                    <c:v>Contratos 
</c:v>
                  </c:pt>
                  <c:pt idx="5">
                    <c:v>Contratos 
</c:v>
                  </c:pt>
                  <c:pt idx="6">
                    <c:v>Contratos 
</c:v>
                  </c:pt>
                  <c:pt idx="7">
                    <c:v>Contratos 
</c:v>
                  </c:pt>
                  <c:pt idx="8">
                    <c:v>Prestação de Contas Anual</c:v>
                  </c:pt>
                  <c:pt idx="9">
                    <c:v>
Orçamentário e Financeiro</c:v>
                  </c:pt>
                </c:lvl>
              </c:multiLvlStrCache>
            </c:multiLvlStrRef>
          </c:cat>
          <c:val>
            <c:numRef>
              <c:f>'Assuntos envio MPE'!$D$2:$D$11</c:f>
              <c:numCache>
                <c:formatCode>General</c:formatCode>
                <c:ptCount val="10"/>
                <c:pt idx="0">
                  <c:v>10</c:v>
                </c:pt>
                <c:pt idx="1">
                  <c:v>8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E8-4A9B-8D24-F5BB69BF3CF3}"/>
            </c:ext>
          </c:extLst>
        </c:ser>
        <c:ser>
          <c:idx val="2"/>
          <c:order val="2"/>
          <c:tx>
            <c:strRef>
              <c:f>'Assuntos envio MPE'!$E$1</c:f>
              <c:strCache>
                <c:ptCount val="1"/>
                <c:pt idx="0">
                  <c:v>Envio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'Assuntos envio MPE'!$A$2:$B$11</c:f>
              <c:multiLvlStrCache>
                <c:ptCount val="10"/>
                <c:lvl>
                  <c:pt idx="0">
                    <c:v>
Publicação Fora do Prazo ou Ausência de Publicação
</c:v>
                  </c:pt>
                  <c:pt idx="1">
                    <c:v>Ausência de Comprovação de Condições de Habilitação e Qualificação em Aditamento</c:v>
                  </c:pt>
                  <c:pt idx="2">
                    <c:v>Ausência de Nota Fiscal e/ou Atesto/Responsável em Processo de Pagamento</c:v>
                  </c:pt>
                  <c:pt idx="3">
                    <c:v>Ausência de Autorização do Gestor em Processo de Aditamento/Contratação
</c:v>
                  </c:pt>
                  <c:pt idx="4">
                    <c:v>Ausência de Parecer Técnico e/ou Jurídico ou Posterior à Data do Aditivo/Contrato</c:v>
                  </c:pt>
                  <c:pt idx="5">
                    <c:v>Contrato com status de Concluído com dívida</c:v>
                  </c:pt>
                  <c:pt idx="6">
                    <c:v>Ausência de Justificativa para Aditamento
</c:v>
                  </c:pt>
                  <c:pt idx="7">
                    <c:v>Ausência de garantias</c:v>
                  </c:pt>
                  <c:pt idx="8">
                    <c:v>Processo incompleto</c:v>
                  </c:pt>
                  <c:pt idx="9">
                    <c:v>Deficiência nas fases da execução da despesa
</c:v>
                  </c:pt>
                </c:lvl>
                <c:lvl>
                  <c:pt idx="0">
                    <c:v>Contratos 
 e Parcerias</c:v>
                  </c:pt>
                  <c:pt idx="1">
                    <c:v>
Contratos 
</c:v>
                  </c:pt>
                  <c:pt idx="2">
                    <c:v>
Orçamentário e Financeiro
</c:v>
                  </c:pt>
                  <c:pt idx="3">
                    <c:v>Contratos 
</c:v>
                  </c:pt>
                  <c:pt idx="4">
                    <c:v>Contratos 
</c:v>
                  </c:pt>
                  <c:pt idx="5">
                    <c:v>Contratos 
</c:v>
                  </c:pt>
                  <c:pt idx="6">
                    <c:v>Contratos 
</c:v>
                  </c:pt>
                  <c:pt idx="7">
                    <c:v>Contratos 
</c:v>
                  </c:pt>
                  <c:pt idx="8">
                    <c:v>Prestação de Contas Anual</c:v>
                  </c:pt>
                  <c:pt idx="9">
                    <c:v>
Orçamentário e Financeiro</c:v>
                  </c:pt>
                </c:lvl>
              </c:multiLvlStrCache>
            </c:multiLvlStrRef>
          </c:cat>
          <c:val>
            <c:numRef>
              <c:f>'Assuntos envio MPE'!$E$2:$E$11</c:f>
              <c:numCache>
                <c:formatCode>General</c:formatCode>
                <c:ptCount val="10"/>
                <c:pt idx="0">
                  <c:v>6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E8-4A9B-8D24-F5BB69BF3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8001440"/>
        <c:axId val="868008512"/>
      </c:barChart>
      <c:catAx>
        <c:axId val="868001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8512"/>
        <c:crosses val="autoZero"/>
        <c:auto val="1"/>
        <c:lblAlgn val="ctr"/>
        <c:lblOffset val="100"/>
        <c:noMultiLvlLbl val="0"/>
      </c:catAx>
      <c:valAx>
        <c:axId val="868008512"/>
        <c:scaling>
          <c:orientation val="minMax"/>
          <c:max val="2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1440"/>
        <c:crosses val="autoZero"/>
        <c:crossBetween val="between"/>
        <c:majorUnit val="4"/>
        <c:minorUnit val="4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'tema orcamentario financeiro'!$C$1</c:f>
              <c:strCache>
                <c:ptCount val="1"/>
                <c:pt idx="0">
                  <c:v>Julgados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orcamentario financeiro'!$B$2:$B$24</c:f>
              <c:strCache>
                <c:ptCount val="23"/>
                <c:pt idx="0">
                  <c:v>Ausência de Nota Fiscal e/ou Atesto/Responsável em Processo de Pagamento</c:v>
                </c:pt>
                <c:pt idx="1">
                  <c:v>Baixa Execução Orçamentária ou Expressiva Suplementação</c:v>
                </c:pt>
                <c:pt idx="2">
                  <c:v>Empenho fora da vigência</c:v>
                </c:pt>
                <c:pt idx="3">
                  <c:v>Ausência de Solicitação/Autorização de Pagamento</c:v>
                </c:pt>
                <c:pt idx="4">
                  <c:v>Deficiência nas fases da execução da despesa
</c:v>
                </c:pt>
                <c:pt idx="5">
                  <c:v>Aumento de Restos a Pagar</c:v>
                </c:pt>
                <c:pt idx="6">
                  <c:v>Fundamentação da NE diverge do contrato</c:v>
                </c:pt>
                <c:pt idx="7">
                  <c:v>Ausência de Assinatura do Ordenador de Despesas na Nota de Empenho/Nota de Pagamento</c:v>
                </c:pt>
                <c:pt idx="8">
                  <c:v>Pagamento de Juros e Multas</c:v>
                </c:pt>
                <c:pt idx="9">
                  <c:v>Ausência de Certidões Negativas ou vencidas no Processo de Pagamento a Fornecedor</c:v>
                </c:pt>
                <c:pt idx="10">
                  <c:v>Deficiência no Processo de Diárias</c:v>
                </c:pt>
                <c:pt idx="11">
                  <c:v>Ausência de comprovação de viagem</c:v>
                </c:pt>
                <c:pt idx="12">
                  <c:v>Ausência da empresa beneficiada dos recursos do FDI na Nota de Empenho</c:v>
                </c:pt>
                <c:pt idx="13">
                  <c:v>Ausência de Comprovação do Pagamento de Retenções</c:v>
                </c:pt>
                <c:pt idx="14">
                  <c:v>Ausência de Termo de Reconhecimento de Dívida</c:v>
                </c:pt>
                <c:pt idx="15">
                  <c:v>Ausência de cadastro de programa no MAPP</c:v>
                </c:pt>
                <c:pt idx="16">
                  <c:v>Pagamento de verbas sem amparo legal</c:v>
                </c:pt>
                <c:pt idx="17">
                  <c:v>Atesto por pessoa não competente</c:v>
                </c:pt>
                <c:pt idx="18">
                  <c:v>Ausência de Autorização do Gestor/Ordenador de Despesa em Processo de Compra</c:v>
                </c:pt>
                <c:pt idx="19">
                  <c:v>Ausência de Comprovação de Execução do Objeto (Apesar do Atesto)</c:v>
                </c:pt>
                <c:pt idx="20">
                  <c:v>Ausência de previsão de metas de execução orçamentária </c:v>
                </c:pt>
                <c:pt idx="21">
                  <c:v>Baixa execução de metas físicas previstas no PPA </c:v>
                </c:pt>
                <c:pt idx="22">
                  <c:v>Realização de despesas sem prévio empenho</c:v>
                </c:pt>
              </c:strCache>
            </c:strRef>
          </c:cat>
          <c:val>
            <c:numRef>
              <c:f>'tema orcamentario financeiro'!$C$2:$C$24</c:f>
              <c:numCache>
                <c:formatCode>General</c:formatCode>
                <c:ptCount val="23"/>
                <c:pt idx="0">
                  <c:v>8</c:v>
                </c:pt>
                <c:pt idx="1">
                  <c:v>8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AD-46AC-89A8-69DFCC46190F}"/>
            </c:ext>
          </c:extLst>
        </c:ser>
        <c:ser>
          <c:idx val="1"/>
          <c:order val="1"/>
          <c:tx>
            <c:strRef>
              <c:f>'tema orcamentario financeiro'!$D$1</c:f>
              <c:strCache>
                <c:ptCount val="1"/>
                <c:pt idx="0">
                  <c:v>Multas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orcamentario financeiro'!$B$2:$B$24</c:f>
              <c:strCache>
                <c:ptCount val="23"/>
                <c:pt idx="0">
                  <c:v>Ausência de Nota Fiscal e/ou Atesto/Responsável em Processo de Pagamento</c:v>
                </c:pt>
                <c:pt idx="1">
                  <c:v>Baixa Execução Orçamentária ou Expressiva Suplementação</c:v>
                </c:pt>
                <c:pt idx="2">
                  <c:v>Empenho fora da vigência</c:v>
                </c:pt>
                <c:pt idx="3">
                  <c:v>Ausência de Solicitação/Autorização de Pagamento</c:v>
                </c:pt>
                <c:pt idx="4">
                  <c:v>Deficiência nas fases da execução da despesa
</c:v>
                </c:pt>
                <c:pt idx="5">
                  <c:v>Aumento de Restos a Pagar</c:v>
                </c:pt>
                <c:pt idx="6">
                  <c:v>Fundamentação da NE diverge do contrato</c:v>
                </c:pt>
                <c:pt idx="7">
                  <c:v>Ausência de Assinatura do Ordenador de Despesas na Nota de Empenho/Nota de Pagamento</c:v>
                </c:pt>
                <c:pt idx="8">
                  <c:v>Pagamento de Juros e Multas</c:v>
                </c:pt>
                <c:pt idx="9">
                  <c:v>Ausência de Certidões Negativas ou vencidas no Processo de Pagamento a Fornecedor</c:v>
                </c:pt>
                <c:pt idx="10">
                  <c:v>Deficiência no Processo de Diárias</c:v>
                </c:pt>
                <c:pt idx="11">
                  <c:v>Ausência de comprovação de viagem</c:v>
                </c:pt>
                <c:pt idx="12">
                  <c:v>Ausência da empresa beneficiada dos recursos do FDI na Nota de Empenho</c:v>
                </c:pt>
                <c:pt idx="13">
                  <c:v>Ausência de Comprovação do Pagamento de Retenções</c:v>
                </c:pt>
                <c:pt idx="14">
                  <c:v>Ausência de Termo de Reconhecimento de Dívida</c:v>
                </c:pt>
                <c:pt idx="15">
                  <c:v>Ausência de cadastro de programa no MAPP</c:v>
                </c:pt>
                <c:pt idx="16">
                  <c:v>Pagamento de verbas sem amparo legal</c:v>
                </c:pt>
                <c:pt idx="17">
                  <c:v>Atesto por pessoa não competente</c:v>
                </c:pt>
                <c:pt idx="18">
                  <c:v>Ausência de Autorização do Gestor/Ordenador de Despesa em Processo de Compra</c:v>
                </c:pt>
                <c:pt idx="19">
                  <c:v>Ausência de Comprovação de Execução do Objeto (Apesar do Atesto)</c:v>
                </c:pt>
                <c:pt idx="20">
                  <c:v>Ausência de previsão de metas de execução orçamentária </c:v>
                </c:pt>
                <c:pt idx="21">
                  <c:v>Baixa execução de metas físicas previstas no PPA </c:v>
                </c:pt>
                <c:pt idx="22">
                  <c:v>Realização de despesas sem prévio empenho</c:v>
                </c:pt>
              </c:strCache>
            </c:strRef>
          </c:cat>
          <c:val>
            <c:numRef>
              <c:f>'tema orcamentario financeiro'!$D$2:$D$24</c:f>
              <c:numCache>
                <c:formatCode>General</c:formatCode>
                <c:ptCount val="23"/>
                <c:pt idx="0">
                  <c:v>5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AD-46AC-89A8-69DFCC46190F}"/>
            </c:ext>
          </c:extLst>
        </c:ser>
        <c:ser>
          <c:idx val="2"/>
          <c:order val="2"/>
          <c:tx>
            <c:strRef>
              <c:f>'tema orcamentario financeiro'!$E$1</c:f>
              <c:strCache>
                <c:ptCount val="1"/>
                <c:pt idx="0">
                  <c:v>Envio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orcamentario financeiro'!$B$2:$B$24</c:f>
              <c:strCache>
                <c:ptCount val="23"/>
                <c:pt idx="0">
                  <c:v>Ausência de Nota Fiscal e/ou Atesto/Responsável em Processo de Pagamento</c:v>
                </c:pt>
                <c:pt idx="1">
                  <c:v>Baixa Execução Orçamentária ou Expressiva Suplementação</c:v>
                </c:pt>
                <c:pt idx="2">
                  <c:v>Empenho fora da vigência</c:v>
                </c:pt>
                <c:pt idx="3">
                  <c:v>Ausência de Solicitação/Autorização de Pagamento</c:v>
                </c:pt>
                <c:pt idx="4">
                  <c:v>Deficiência nas fases da execução da despesa
</c:v>
                </c:pt>
                <c:pt idx="5">
                  <c:v>Aumento de Restos a Pagar</c:v>
                </c:pt>
                <c:pt idx="6">
                  <c:v>Fundamentação da NE diverge do contrato</c:v>
                </c:pt>
                <c:pt idx="7">
                  <c:v>Ausência de Assinatura do Ordenador de Despesas na Nota de Empenho/Nota de Pagamento</c:v>
                </c:pt>
                <c:pt idx="8">
                  <c:v>Pagamento de Juros e Multas</c:v>
                </c:pt>
                <c:pt idx="9">
                  <c:v>Ausência de Certidões Negativas ou vencidas no Processo de Pagamento a Fornecedor</c:v>
                </c:pt>
                <c:pt idx="10">
                  <c:v>Deficiência no Processo de Diárias</c:v>
                </c:pt>
                <c:pt idx="11">
                  <c:v>Ausência de comprovação de viagem</c:v>
                </c:pt>
                <c:pt idx="12">
                  <c:v>Ausência da empresa beneficiada dos recursos do FDI na Nota de Empenho</c:v>
                </c:pt>
                <c:pt idx="13">
                  <c:v>Ausência de Comprovação do Pagamento de Retenções</c:v>
                </c:pt>
                <c:pt idx="14">
                  <c:v>Ausência de Termo de Reconhecimento de Dívida</c:v>
                </c:pt>
                <c:pt idx="15">
                  <c:v>Ausência de cadastro de programa no MAPP</c:v>
                </c:pt>
                <c:pt idx="16">
                  <c:v>Pagamento de verbas sem amparo legal</c:v>
                </c:pt>
                <c:pt idx="17">
                  <c:v>Atesto por pessoa não competente</c:v>
                </c:pt>
                <c:pt idx="18">
                  <c:v>Ausência de Autorização do Gestor/Ordenador de Despesa em Processo de Compra</c:v>
                </c:pt>
                <c:pt idx="19">
                  <c:v>Ausência de Comprovação de Execução do Objeto (Apesar do Atesto)</c:v>
                </c:pt>
                <c:pt idx="20">
                  <c:v>Ausência de previsão de metas de execução orçamentária </c:v>
                </c:pt>
                <c:pt idx="21">
                  <c:v>Baixa execução de metas físicas previstas no PPA </c:v>
                </c:pt>
                <c:pt idx="22">
                  <c:v>Realização de despesas sem prévio empenho</c:v>
                </c:pt>
              </c:strCache>
            </c:strRef>
          </c:cat>
          <c:val>
            <c:numRef>
              <c:f>'tema orcamentario financeiro'!$E$2:$E$24</c:f>
              <c:numCache>
                <c:formatCode>General</c:formatCode>
                <c:ptCount val="23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AD-46AC-89A8-69DFCC461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8001440"/>
        <c:axId val="868008512"/>
      </c:barChart>
      <c:catAx>
        <c:axId val="868001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8512"/>
        <c:crosses val="autoZero"/>
        <c:auto val="1"/>
        <c:lblAlgn val="ctr"/>
        <c:lblOffset val="100"/>
        <c:noMultiLvlLbl val="0"/>
      </c:catAx>
      <c:valAx>
        <c:axId val="868008512"/>
        <c:scaling>
          <c:orientation val="minMax"/>
          <c:max val="8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1440"/>
        <c:crosses val="autoZero"/>
        <c:crossBetween val="between"/>
        <c:majorUnit val="2"/>
        <c:minorUnit val="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'tema contratos'!$C$1</c:f>
              <c:strCache>
                <c:ptCount val="1"/>
                <c:pt idx="0">
                  <c:v>Julgados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contratos'!$B$2:$B$14</c:f>
              <c:strCache>
                <c:ptCount val="13"/>
                <c:pt idx="0">
                  <c:v>Publicação Fora do Prazo ou Ausência de Publicação</c:v>
                </c:pt>
                <c:pt idx="1">
                  <c:v>Ausência de Comprovação de Condições de Habilitação e Qualificação em Aditamento</c:v>
                </c:pt>
                <c:pt idx="2">
                  <c:v>Ausência de Autorização do Gestor em Processo de Aditamento/Contratação
</c:v>
                </c:pt>
                <c:pt idx="3">
                  <c:v>Ausência de Justificativa para Aditamento
</c:v>
                </c:pt>
                <c:pt idx="4">
                  <c:v>Ausência de Parecer Técnico e/ou Jurídico ou Posterior à Data do Aditivo/Contrato</c:v>
                </c:pt>
                <c:pt idx="5">
                  <c:v>Contrato com status de Concluído com dívida</c:v>
                </c:pt>
                <c:pt idx="6">
                  <c:v>Ausência de garantias</c:v>
                </c:pt>
                <c:pt idx="7">
                  <c:v>Aquisição de Bens (obrigações futuras) sem Formalização de Contrato</c:v>
                </c:pt>
                <c:pt idx="8">
                  <c:v>Ausência de Comprovação da Vantagem da Manutenção em Aditamento</c:v>
                </c:pt>
                <c:pt idx="9">
                  <c:v>Termo Aditivo sem data de assinatura</c:v>
                </c:pt>
                <c:pt idx="10">
                  <c:v>Acréscimos/supressões contratuais acima do limite legal</c:v>
                </c:pt>
                <c:pt idx="11">
                  <c:v>Contratação divergente da Ata de Registro de Preços</c:v>
                </c:pt>
                <c:pt idx="12">
                  <c:v>Divergência de valores no aditivo e extrato de publicação</c:v>
                </c:pt>
              </c:strCache>
            </c:strRef>
          </c:cat>
          <c:val>
            <c:numRef>
              <c:f>'tema contratos'!$C$2:$C$14</c:f>
              <c:numCache>
                <c:formatCode>General</c:formatCode>
                <c:ptCount val="13"/>
                <c:pt idx="0">
                  <c:v>18</c:v>
                </c:pt>
                <c:pt idx="1">
                  <c:v>9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59-4A36-A2BB-41396E13E51D}"/>
            </c:ext>
          </c:extLst>
        </c:ser>
        <c:ser>
          <c:idx val="1"/>
          <c:order val="1"/>
          <c:tx>
            <c:strRef>
              <c:f>'tema contratos'!$D$1</c:f>
              <c:strCache>
                <c:ptCount val="1"/>
                <c:pt idx="0">
                  <c:v>Multas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contratos'!$B$2:$B$14</c:f>
              <c:strCache>
                <c:ptCount val="13"/>
                <c:pt idx="0">
                  <c:v>Publicação Fora do Prazo ou Ausência de Publicação</c:v>
                </c:pt>
                <c:pt idx="1">
                  <c:v>Ausência de Comprovação de Condições de Habilitação e Qualificação em Aditamento</c:v>
                </c:pt>
                <c:pt idx="2">
                  <c:v>Ausência de Autorização do Gestor em Processo de Aditamento/Contratação
</c:v>
                </c:pt>
                <c:pt idx="3">
                  <c:v>Ausência de Justificativa para Aditamento
</c:v>
                </c:pt>
                <c:pt idx="4">
                  <c:v>Ausência de Parecer Técnico e/ou Jurídico ou Posterior à Data do Aditivo/Contrato</c:v>
                </c:pt>
                <c:pt idx="5">
                  <c:v>Contrato com status de Concluído com dívida</c:v>
                </c:pt>
                <c:pt idx="6">
                  <c:v>Ausência de garantias</c:v>
                </c:pt>
                <c:pt idx="7">
                  <c:v>Aquisição de Bens (obrigações futuras) sem Formalização de Contrato</c:v>
                </c:pt>
                <c:pt idx="8">
                  <c:v>Ausência de Comprovação da Vantagem da Manutenção em Aditamento</c:v>
                </c:pt>
                <c:pt idx="9">
                  <c:v>Termo Aditivo sem data de assinatura</c:v>
                </c:pt>
                <c:pt idx="10">
                  <c:v>Acréscimos/supressões contratuais acima do limite legal</c:v>
                </c:pt>
                <c:pt idx="11">
                  <c:v>Contratação divergente da Ata de Registro de Preços</c:v>
                </c:pt>
                <c:pt idx="12">
                  <c:v>Divergência de valores no aditivo e extrato de publicação</c:v>
                </c:pt>
              </c:strCache>
            </c:strRef>
          </c:cat>
          <c:val>
            <c:numRef>
              <c:f>'tema contratos'!$D$2:$D$14</c:f>
              <c:numCache>
                <c:formatCode>General</c:formatCode>
                <c:ptCount val="13"/>
                <c:pt idx="0">
                  <c:v>9</c:v>
                </c:pt>
                <c:pt idx="1">
                  <c:v>8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59-4A36-A2BB-41396E13E51D}"/>
            </c:ext>
          </c:extLst>
        </c:ser>
        <c:ser>
          <c:idx val="2"/>
          <c:order val="2"/>
          <c:tx>
            <c:strRef>
              <c:f>'tema contratos'!$E$1</c:f>
              <c:strCache>
                <c:ptCount val="1"/>
                <c:pt idx="0">
                  <c:v>Envio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contratos'!$B$2:$B$14</c:f>
              <c:strCache>
                <c:ptCount val="13"/>
                <c:pt idx="0">
                  <c:v>Publicação Fora do Prazo ou Ausência de Publicação</c:v>
                </c:pt>
                <c:pt idx="1">
                  <c:v>Ausência de Comprovação de Condições de Habilitação e Qualificação em Aditamento</c:v>
                </c:pt>
                <c:pt idx="2">
                  <c:v>Ausência de Autorização do Gestor em Processo de Aditamento/Contratação
</c:v>
                </c:pt>
                <c:pt idx="3">
                  <c:v>Ausência de Justificativa para Aditamento
</c:v>
                </c:pt>
                <c:pt idx="4">
                  <c:v>Ausência de Parecer Técnico e/ou Jurídico ou Posterior à Data do Aditivo/Contrato</c:v>
                </c:pt>
                <c:pt idx="5">
                  <c:v>Contrato com status de Concluído com dívida</c:v>
                </c:pt>
                <c:pt idx="6">
                  <c:v>Ausência de garantias</c:v>
                </c:pt>
                <c:pt idx="7">
                  <c:v>Aquisição de Bens (obrigações futuras) sem Formalização de Contrato</c:v>
                </c:pt>
                <c:pt idx="8">
                  <c:v>Ausência de Comprovação da Vantagem da Manutenção em Aditamento</c:v>
                </c:pt>
                <c:pt idx="9">
                  <c:v>Termo Aditivo sem data de assinatura</c:v>
                </c:pt>
                <c:pt idx="10">
                  <c:v>Acréscimos/supressões contratuais acima do limite legal</c:v>
                </c:pt>
                <c:pt idx="11">
                  <c:v>Contratação divergente da Ata de Registro de Preços</c:v>
                </c:pt>
                <c:pt idx="12">
                  <c:v>Divergência de valores no aditivo e extrato de publicação</c:v>
                </c:pt>
              </c:strCache>
            </c:strRef>
          </c:cat>
          <c:val>
            <c:numRef>
              <c:f>'tema contratos'!$E$2:$E$14</c:f>
              <c:numCache>
                <c:formatCode>General</c:formatCode>
                <c:ptCount val="13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59-4A36-A2BB-41396E13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8001440"/>
        <c:axId val="868008512"/>
      </c:barChart>
      <c:catAx>
        <c:axId val="868001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8512"/>
        <c:crosses val="autoZero"/>
        <c:auto val="1"/>
        <c:lblAlgn val="ctr"/>
        <c:lblOffset val="100"/>
        <c:noMultiLvlLbl val="0"/>
      </c:catAx>
      <c:valAx>
        <c:axId val="868008512"/>
        <c:scaling>
          <c:orientation val="minMax"/>
          <c:max val="18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1440"/>
        <c:crosses val="autoZero"/>
        <c:crossBetween val="between"/>
        <c:majorUnit val="3"/>
        <c:minorUnit val="3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'tema contabil'!$C$1</c:f>
              <c:strCache>
                <c:ptCount val="1"/>
                <c:pt idx="0">
                  <c:v>Julgados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contabil'!$B$2:$B$8</c:f>
              <c:strCache>
                <c:ptCount val="7"/>
                <c:pt idx="0">
                  <c:v>Ausência de Notas Explicativas - Informações relevantes</c:v>
                </c:pt>
                <c:pt idx="1">
                  <c:v>Notas Explicativas - Conta Genérica</c:v>
                </c:pt>
                <c:pt idx="2">
                  <c:v>Diferença na Conciliação Bancária
</c:v>
                </c:pt>
                <c:pt idx="3">
                  <c:v>Classificação Incorreta de Receita/Despesa</c:v>
                </c:pt>
                <c:pt idx="4">
                  <c:v>Divergência nos saldos de contas entre Demonstrações Contábeis</c:v>
                </c:pt>
                <c:pt idx="5">
                  <c:v>Demonstração Contábil não prevista no MCASP</c:v>
                </c:pt>
                <c:pt idx="6">
                  <c:v>Ausência de Contador</c:v>
                </c:pt>
              </c:strCache>
            </c:strRef>
          </c:cat>
          <c:val>
            <c:numRef>
              <c:f>'tema contabil'!$C$2:$C$8</c:f>
              <c:numCache>
                <c:formatCode>General</c:formatCode>
                <c:ptCount val="7"/>
                <c:pt idx="0">
                  <c:v>7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5-4862-A7BA-B17143D7844B}"/>
            </c:ext>
          </c:extLst>
        </c:ser>
        <c:ser>
          <c:idx val="1"/>
          <c:order val="1"/>
          <c:tx>
            <c:strRef>
              <c:f>'tema contabil'!$D$1</c:f>
              <c:strCache>
                <c:ptCount val="1"/>
                <c:pt idx="0">
                  <c:v>Multas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contabil'!$B$2:$B$8</c:f>
              <c:strCache>
                <c:ptCount val="7"/>
                <c:pt idx="0">
                  <c:v>Ausência de Notas Explicativas - Informações relevantes</c:v>
                </c:pt>
                <c:pt idx="1">
                  <c:v>Notas Explicativas - Conta Genérica</c:v>
                </c:pt>
                <c:pt idx="2">
                  <c:v>Diferença na Conciliação Bancária
</c:v>
                </c:pt>
                <c:pt idx="3">
                  <c:v>Classificação Incorreta de Receita/Despesa</c:v>
                </c:pt>
                <c:pt idx="4">
                  <c:v>Divergência nos saldos de contas entre Demonstrações Contábeis</c:v>
                </c:pt>
                <c:pt idx="5">
                  <c:v>Demonstração Contábil não prevista no MCASP</c:v>
                </c:pt>
                <c:pt idx="6">
                  <c:v>Ausência de Contador</c:v>
                </c:pt>
              </c:strCache>
            </c:strRef>
          </c:cat>
          <c:val>
            <c:numRef>
              <c:f>'tema contabil'!$D$2:$D$8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B5-4862-A7BA-B17143D7844B}"/>
            </c:ext>
          </c:extLst>
        </c:ser>
        <c:ser>
          <c:idx val="2"/>
          <c:order val="2"/>
          <c:tx>
            <c:strRef>
              <c:f>'tema contabil'!$E$1</c:f>
              <c:strCache>
                <c:ptCount val="1"/>
                <c:pt idx="0">
                  <c:v>Envio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contabil'!$B$2:$B$8</c:f>
              <c:strCache>
                <c:ptCount val="7"/>
                <c:pt idx="0">
                  <c:v>Ausência de Notas Explicativas - Informações relevantes</c:v>
                </c:pt>
                <c:pt idx="1">
                  <c:v>Notas Explicativas - Conta Genérica</c:v>
                </c:pt>
                <c:pt idx="2">
                  <c:v>Diferença na Conciliação Bancária
</c:v>
                </c:pt>
                <c:pt idx="3">
                  <c:v>Classificação Incorreta de Receita/Despesa</c:v>
                </c:pt>
                <c:pt idx="4">
                  <c:v>Divergência nos saldos de contas entre Demonstrações Contábeis</c:v>
                </c:pt>
                <c:pt idx="5">
                  <c:v>Demonstração Contábil não prevista no MCASP</c:v>
                </c:pt>
                <c:pt idx="6">
                  <c:v>Ausência de Contador</c:v>
                </c:pt>
              </c:strCache>
            </c:strRef>
          </c:cat>
          <c:val>
            <c:numRef>
              <c:f>'tema contabil'!$E$2:$E$8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B5-4862-A7BA-B17143D78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8001440"/>
        <c:axId val="868008512"/>
      </c:barChart>
      <c:catAx>
        <c:axId val="868001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8512"/>
        <c:crosses val="autoZero"/>
        <c:auto val="1"/>
        <c:lblAlgn val="ctr"/>
        <c:lblOffset val="100"/>
        <c:noMultiLvlLbl val="0"/>
      </c:catAx>
      <c:valAx>
        <c:axId val="868008512"/>
        <c:scaling>
          <c:orientation val="minMax"/>
          <c:max val="7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1440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'tema controle interno'!$C$1</c:f>
              <c:strCache>
                <c:ptCount val="1"/>
                <c:pt idx="0">
                  <c:v>Julgados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controle interno'!$B$2:$B$5</c:f>
              <c:strCache>
                <c:ptCount val="4"/>
                <c:pt idx="0">
                  <c:v>Monitoramento de Recomendações e Determinações</c:v>
                </c:pt>
                <c:pt idx="1">
                  <c:v>Necessidade de Aprimoramento</c:v>
                </c:pt>
                <c:pt idx="2">
                  <c:v>Ausência de Segregação de Funções</c:v>
                </c:pt>
                <c:pt idx="3">
                  <c:v>Formalização de Planejamento Estratégico
</c:v>
                </c:pt>
              </c:strCache>
            </c:strRef>
          </c:cat>
          <c:val>
            <c:numRef>
              <c:f>'tema controle interno'!$C$2:$C$5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D3-42DC-9FB5-F6807176CB4E}"/>
            </c:ext>
          </c:extLst>
        </c:ser>
        <c:ser>
          <c:idx val="1"/>
          <c:order val="1"/>
          <c:tx>
            <c:strRef>
              <c:f>'tema controle interno'!$D$1</c:f>
              <c:strCache>
                <c:ptCount val="1"/>
                <c:pt idx="0">
                  <c:v>Multas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controle interno'!$B$2:$B$5</c:f>
              <c:strCache>
                <c:ptCount val="4"/>
                <c:pt idx="0">
                  <c:v>Monitoramento de Recomendações e Determinações</c:v>
                </c:pt>
                <c:pt idx="1">
                  <c:v>Necessidade de Aprimoramento</c:v>
                </c:pt>
                <c:pt idx="2">
                  <c:v>Ausência de Segregação de Funções</c:v>
                </c:pt>
                <c:pt idx="3">
                  <c:v>Formalização de Planejamento Estratégico
</c:v>
                </c:pt>
              </c:strCache>
            </c:strRef>
          </c:cat>
          <c:val>
            <c:numRef>
              <c:f>'tema controle interno'!$D$2:$D$5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D3-42DC-9FB5-F6807176CB4E}"/>
            </c:ext>
          </c:extLst>
        </c:ser>
        <c:ser>
          <c:idx val="2"/>
          <c:order val="2"/>
          <c:tx>
            <c:strRef>
              <c:f>'tema controle interno'!$E$1</c:f>
              <c:strCache>
                <c:ptCount val="1"/>
                <c:pt idx="0">
                  <c:v>Envio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controle interno'!$B$2:$B$5</c:f>
              <c:strCache>
                <c:ptCount val="4"/>
                <c:pt idx="0">
                  <c:v>Monitoramento de Recomendações e Determinações</c:v>
                </c:pt>
                <c:pt idx="1">
                  <c:v>Necessidade de Aprimoramento</c:v>
                </c:pt>
                <c:pt idx="2">
                  <c:v>Ausência de Segregação de Funções</c:v>
                </c:pt>
                <c:pt idx="3">
                  <c:v>Formalização de Planejamento Estratégico
</c:v>
                </c:pt>
              </c:strCache>
            </c:strRef>
          </c:cat>
          <c:val>
            <c:numRef>
              <c:f>'tema controle interno'!$E$2:$E$5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D3-42DC-9FB5-F6807176C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8001440"/>
        <c:axId val="868008512"/>
      </c:barChart>
      <c:catAx>
        <c:axId val="868001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8512"/>
        <c:crosses val="autoZero"/>
        <c:auto val="1"/>
        <c:lblAlgn val="ctr"/>
        <c:lblOffset val="100"/>
        <c:noMultiLvlLbl val="0"/>
      </c:catAx>
      <c:valAx>
        <c:axId val="868008512"/>
        <c:scaling>
          <c:orientation val="minMax"/>
          <c:max val="8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1440"/>
        <c:crosses val="autoZero"/>
        <c:crossBetween val="between"/>
        <c:majorUnit val="2"/>
        <c:minorUnit val="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'tema PCA'!$C$1</c:f>
              <c:strCache>
                <c:ptCount val="1"/>
                <c:pt idx="0">
                  <c:v>Julgados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PCA'!$B$2:$B$6</c:f>
              <c:strCache>
                <c:ptCount val="5"/>
                <c:pt idx="0">
                  <c:v>Processo incompleto</c:v>
                </c:pt>
                <c:pt idx="1">
                  <c:v>Relatório de Desempenho da Gestão Incompleto</c:v>
                </c:pt>
                <c:pt idx="2">
                  <c:v>Rol de Responsáveis Incompleto</c:v>
                </c:pt>
                <c:pt idx="3">
                  <c:v>Ausência de Indicadores de Gestão</c:v>
                </c:pt>
                <c:pt idx="4">
                  <c:v>Assinatura Digital dos Responsáveis</c:v>
                </c:pt>
              </c:strCache>
            </c:strRef>
          </c:cat>
          <c:val>
            <c:numRef>
              <c:f>'tema PCA'!$C$2:$C$6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7-4D71-861B-763948782230}"/>
            </c:ext>
          </c:extLst>
        </c:ser>
        <c:ser>
          <c:idx val="1"/>
          <c:order val="1"/>
          <c:tx>
            <c:strRef>
              <c:f>'tema PCA'!$D$1</c:f>
              <c:strCache>
                <c:ptCount val="1"/>
                <c:pt idx="0">
                  <c:v>Multas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PCA'!$B$2:$B$6</c:f>
              <c:strCache>
                <c:ptCount val="5"/>
                <c:pt idx="0">
                  <c:v>Processo incompleto</c:v>
                </c:pt>
                <c:pt idx="1">
                  <c:v>Relatório de Desempenho da Gestão Incompleto</c:v>
                </c:pt>
                <c:pt idx="2">
                  <c:v>Rol de Responsáveis Incompleto</c:v>
                </c:pt>
                <c:pt idx="3">
                  <c:v>Ausência de Indicadores de Gestão</c:v>
                </c:pt>
                <c:pt idx="4">
                  <c:v>Assinatura Digital dos Responsáveis</c:v>
                </c:pt>
              </c:strCache>
            </c:strRef>
          </c:cat>
          <c:val>
            <c:numRef>
              <c:f>'tema PCA'!$D$2:$D$6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D7-4D71-861B-763948782230}"/>
            </c:ext>
          </c:extLst>
        </c:ser>
        <c:ser>
          <c:idx val="2"/>
          <c:order val="2"/>
          <c:tx>
            <c:strRef>
              <c:f>'tema PCA'!$E$1</c:f>
              <c:strCache>
                <c:ptCount val="1"/>
                <c:pt idx="0">
                  <c:v>Envio 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 PCA'!$B$2:$B$6</c:f>
              <c:strCache>
                <c:ptCount val="5"/>
                <c:pt idx="0">
                  <c:v>Processo incompleto</c:v>
                </c:pt>
                <c:pt idx="1">
                  <c:v>Relatório de Desempenho da Gestão Incompleto</c:v>
                </c:pt>
                <c:pt idx="2">
                  <c:v>Rol de Responsáveis Incompleto</c:v>
                </c:pt>
                <c:pt idx="3">
                  <c:v>Ausência de Indicadores de Gestão</c:v>
                </c:pt>
                <c:pt idx="4">
                  <c:v>Assinatura Digital dos Responsáveis</c:v>
                </c:pt>
              </c:strCache>
            </c:strRef>
          </c:cat>
          <c:val>
            <c:numRef>
              <c:f>'tema PCA'!$E$2:$E$6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D7-4D71-861B-7639487822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8001440"/>
        <c:axId val="868008512"/>
      </c:barChart>
      <c:catAx>
        <c:axId val="868001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8512"/>
        <c:crosses val="autoZero"/>
        <c:auto val="1"/>
        <c:lblAlgn val="ctr"/>
        <c:lblOffset val="100"/>
        <c:noMultiLvlLbl val="0"/>
      </c:catAx>
      <c:valAx>
        <c:axId val="868008512"/>
        <c:scaling>
          <c:orientation val="minMax"/>
          <c:max val="7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8001440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A8E7A-75BB-457D-B823-F64A06E6F486}" type="doc">
      <dgm:prSet loTypeId="urn:microsoft.com/office/officeart/2008/layout/LinedList" loCatId="list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36A4CF5A-BC89-43A4-9D13-3ABA16347E07}">
      <dgm:prSet phldrT="[Texto]" custT="1"/>
      <dgm:spPr/>
      <dgm:t>
        <a:bodyPr/>
        <a:lstStyle/>
        <a:p>
          <a:pPr algn="just"/>
          <a:r>
            <a:rPr lang="pt-BR" sz="3000" dirty="0">
              <a:solidFill>
                <a:schemeClr val="accent5">
                  <a:lumMod val="50000"/>
                </a:schemeClr>
              </a:solidFill>
              <a:latin typeface="Soleto Black"/>
            </a:rPr>
            <a:t>Objetivo</a:t>
          </a:r>
        </a:p>
      </dgm:t>
    </dgm:pt>
    <dgm:pt modelId="{B82DECFB-81E1-4DDC-8EEA-7DAA9BC7CA0A}" type="parTrans" cxnId="{7B3E29AA-1390-4C79-820C-25A1CF4365AF}">
      <dgm:prSet/>
      <dgm:spPr/>
      <dgm:t>
        <a:bodyPr/>
        <a:lstStyle/>
        <a:p>
          <a:pPr algn="r"/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6C60DF31-3A23-4564-AE22-C7187B86C7C0}" type="sibTrans" cxnId="{7B3E29AA-1390-4C79-820C-25A1CF4365AF}">
      <dgm:prSet/>
      <dgm:spPr/>
      <dgm:t>
        <a:bodyPr/>
        <a:lstStyle/>
        <a:p>
          <a:pPr algn="r"/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04769CD0-AC4D-4A68-8CC9-AC236188423D}">
      <dgm:prSet phldrT="[Texto]" custT="1"/>
      <dgm:spPr/>
      <dgm:t>
        <a:bodyPr/>
        <a:lstStyle/>
        <a:p>
          <a:pPr algn="just"/>
          <a:r>
            <a:rPr lang="pt-BR" sz="3200" dirty="0">
              <a:solidFill>
                <a:srgbClr val="356F9B"/>
              </a:solidFill>
            </a:rPr>
            <a:t>	</a:t>
          </a:r>
          <a:r>
            <a:rPr lang="pt-BR" sz="2600" dirty="0">
              <a:solidFill>
                <a:srgbClr val="356F9B"/>
              </a:solidFill>
            </a:rPr>
            <a:t>Determinar quais os assuntos mais recorrentes apontados pelo TCE a partir das </a:t>
          </a:r>
          <a:r>
            <a:rPr lang="pt-BR" sz="2600" dirty="0" err="1">
              <a:solidFill>
                <a:srgbClr val="356F9B"/>
              </a:solidFill>
            </a:rPr>
            <a:t>PCAs</a:t>
          </a:r>
          <a:r>
            <a:rPr lang="pt-BR" sz="2600" dirty="0">
              <a:solidFill>
                <a:srgbClr val="356F9B"/>
              </a:solidFill>
            </a:rPr>
            <a:t>, cujas decisões proferidas ensejaram irregularidade e/ou aplicação de multa.</a:t>
          </a:r>
          <a:endParaRPr lang="pt-BR" sz="2600" dirty="0">
            <a:solidFill>
              <a:srgbClr val="356F9B"/>
            </a:solidFill>
            <a:latin typeface="Soleto Black"/>
          </a:endParaRPr>
        </a:p>
      </dgm:t>
    </dgm:pt>
    <dgm:pt modelId="{801B2A60-BBC4-4832-876B-1B9BE86BF2AE}" type="parTrans" cxnId="{FA1DCCEF-2A49-4610-90BC-EA4798E5CFF9}">
      <dgm:prSet/>
      <dgm:spPr/>
      <dgm:t>
        <a:bodyPr/>
        <a:lstStyle/>
        <a:p>
          <a:endParaRPr lang="pt-BR"/>
        </a:p>
      </dgm:t>
    </dgm:pt>
    <dgm:pt modelId="{536DB3A4-D802-4F30-A82E-8A37843F304F}" type="sibTrans" cxnId="{FA1DCCEF-2A49-4610-90BC-EA4798E5CFF9}">
      <dgm:prSet/>
      <dgm:spPr/>
      <dgm:t>
        <a:bodyPr/>
        <a:lstStyle/>
        <a:p>
          <a:endParaRPr lang="pt-BR"/>
        </a:p>
      </dgm:t>
    </dgm:pt>
    <dgm:pt modelId="{9207E2A0-E70B-468C-8855-120DF41B216A}" type="pres">
      <dgm:prSet presAssocID="{865A8E7A-75BB-457D-B823-F64A06E6F486}" presName="vert0" presStyleCnt="0">
        <dgm:presLayoutVars>
          <dgm:dir/>
          <dgm:animOne val="branch"/>
          <dgm:animLvl val="lvl"/>
        </dgm:presLayoutVars>
      </dgm:prSet>
      <dgm:spPr/>
    </dgm:pt>
    <dgm:pt modelId="{81ECB485-4A75-4B0B-B8D7-30211FE21CF3}" type="pres">
      <dgm:prSet presAssocID="{36A4CF5A-BC89-43A4-9D13-3ABA16347E07}" presName="thickLine" presStyleLbl="alignNode1" presStyleIdx="0" presStyleCnt="2"/>
      <dgm:spPr/>
    </dgm:pt>
    <dgm:pt modelId="{899B71D5-A297-4CE8-9EEE-CF41FBEAA4B8}" type="pres">
      <dgm:prSet presAssocID="{36A4CF5A-BC89-43A4-9D13-3ABA16347E07}" presName="horz1" presStyleCnt="0"/>
      <dgm:spPr/>
    </dgm:pt>
    <dgm:pt modelId="{813503AF-C7CD-4405-96A3-067AEE849BB8}" type="pres">
      <dgm:prSet presAssocID="{36A4CF5A-BC89-43A4-9D13-3ABA16347E07}" presName="tx1" presStyleLbl="revTx" presStyleIdx="0" presStyleCnt="2" custScaleX="99543" custScaleY="100355"/>
      <dgm:spPr/>
    </dgm:pt>
    <dgm:pt modelId="{AE02D900-270F-49B4-99CF-63B8ACE4BE03}" type="pres">
      <dgm:prSet presAssocID="{36A4CF5A-BC89-43A4-9D13-3ABA16347E07}" presName="vert1" presStyleCnt="0"/>
      <dgm:spPr/>
    </dgm:pt>
    <dgm:pt modelId="{B4AD5212-28B9-4837-9CFF-1FF9BC7C4C62}" type="pres">
      <dgm:prSet presAssocID="{04769CD0-AC4D-4A68-8CC9-AC236188423D}" presName="thickLine" presStyleLbl="alignNode1" presStyleIdx="1" presStyleCnt="2" custLinFactNeighborY="-32425"/>
      <dgm:spPr/>
    </dgm:pt>
    <dgm:pt modelId="{51B91D7F-D8DF-4309-8554-E7F37959F3D6}" type="pres">
      <dgm:prSet presAssocID="{04769CD0-AC4D-4A68-8CC9-AC236188423D}" presName="horz1" presStyleCnt="0"/>
      <dgm:spPr/>
    </dgm:pt>
    <dgm:pt modelId="{D0CAE345-5DF5-4DFC-AE0E-BD17D9D63A39}" type="pres">
      <dgm:prSet presAssocID="{04769CD0-AC4D-4A68-8CC9-AC236188423D}" presName="tx1" presStyleLbl="revTx" presStyleIdx="1" presStyleCnt="2" custScaleY="200391" custLinFactNeighborX="0" custLinFactNeighborY="-54738"/>
      <dgm:spPr/>
    </dgm:pt>
    <dgm:pt modelId="{2D85365C-E68B-4164-89A8-6682C9A71422}" type="pres">
      <dgm:prSet presAssocID="{04769CD0-AC4D-4A68-8CC9-AC236188423D}" presName="vert1" presStyleCnt="0"/>
      <dgm:spPr/>
    </dgm:pt>
  </dgm:ptLst>
  <dgm:cxnLst>
    <dgm:cxn modelId="{0DE77D44-102D-4A0B-B185-66EB6FB83E75}" type="presOf" srcId="{36A4CF5A-BC89-43A4-9D13-3ABA16347E07}" destId="{813503AF-C7CD-4405-96A3-067AEE849BB8}" srcOrd="0" destOrd="0" presId="urn:microsoft.com/office/officeart/2008/layout/LinedList"/>
    <dgm:cxn modelId="{7B3E29AA-1390-4C79-820C-25A1CF4365AF}" srcId="{865A8E7A-75BB-457D-B823-F64A06E6F486}" destId="{36A4CF5A-BC89-43A4-9D13-3ABA16347E07}" srcOrd="0" destOrd="0" parTransId="{B82DECFB-81E1-4DDC-8EEA-7DAA9BC7CA0A}" sibTransId="{6C60DF31-3A23-4564-AE22-C7187B86C7C0}"/>
    <dgm:cxn modelId="{2CFACBCD-5C43-4E67-95FB-B86C8BBA60AD}" type="presOf" srcId="{04769CD0-AC4D-4A68-8CC9-AC236188423D}" destId="{D0CAE345-5DF5-4DFC-AE0E-BD17D9D63A39}" srcOrd="0" destOrd="0" presId="urn:microsoft.com/office/officeart/2008/layout/LinedList"/>
    <dgm:cxn modelId="{B0603AE3-C002-4C05-9474-071FFC48524D}" type="presOf" srcId="{865A8E7A-75BB-457D-B823-F64A06E6F486}" destId="{9207E2A0-E70B-468C-8855-120DF41B216A}" srcOrd="0" destOrd="0" presId="urn:microsoft.com/office/officeart/2008/layout/LinedList"/>
    <dgm:cxn modelId="{FA1DCCEF-2A49-4610-90BC-EA4798E5CFF9}" srcId="{865A8E7A-75BB-457D-B823-F64A06E6F486}" destId="{04769CD0-AC4D-4A68-8CC9-AC236188423D}" srcOrd="1" destOrd="0" parTransId="{801B2A60-BBC4-4832-876B-1B9BE86BF2AE}" sibTransId="{536DB3A4-D802-4F30-A82E-8A37843F304F}"/>
    <dgm:cxn modelId="{FA0397A4-831B-4A2A-9D81-9F359D80235E}" type="presParOf" srcId="{9207E2A0-E70B-468C-8855-120DF41B216A}" destId="{81ECB485-4A75-4B0B-B8D7-30211FE21CF3}" srcOrd="0" destOrd="0" presId="urn:microsoft.com/office/officeart/2008/layout/LinedList"/>
    <dgm:cxn modelId="{B4673637-EB63-4950-A986-96F22664A2C9}" type="presParOf" srcId="{9207E2A0-E70B-468C-8855-120DF41B216A}" destId="{899B71D5-A297-4CE8-9EEE-CF41FBEAA4B8}" srcOrd="1" destOrd="0" presId="urn:microsoft.com/office/officeart/2008/layout/LinedList"/>
    <dgm:cxn modelId="{1CF0A288-F115-479D-9D66-AD8EE8A83165}" type="presParOf" srcId="{899B71D5-A297-4CE8-9EEE-CF41FBEAA4B8}" destId="{813503AF-C7CD-4405-96A3-067AEE849BB8}" srcOrd="0" destOrd="0" presId="urn:microsoft.com/office/officeart/2008/layout/LinedList"/>
    <dgm:cxn modelId="{56A3734B-E473-4BB5-BA6D-B6B34B1751C1}" type="presParOf" srcId="{899B71D5-A297-4CE8-9EEE-CF41FBEAA4B8}" destId="{AE02D900-270F-49B4-99CF-63B8ACE4BE03}" srcOrd="1" destOrd="0" presId="urn:microsoft.com/office/officeart/2008/layout/LinedList"/>
    <dgm:cxn modelId="{79319392-0233-4A0D-8FB8-9E09C611DFDD}" type="presParOf" srcId="{9207E2A0-E70B-468C-8855-120DF41B216A}" destId="{B4AD5212-28B9-4837-9CFF-1FF9BC7C4C62}" srcOrd="2" destOrd="0" presId="urn:microsoft.com/office/officeart/2008/layout/LinedList"/>
    <dgm:cxn modelId="{4210FED5-D288-4C2E-94EE-62BE078930BF}" type="presParOf" srcId="{9207E2A0-E70B-468C-8855-120DF41B216A}" destId="{51B91D7F-D8DF-4309-8554-E7F37959F3D6}" srcOrd="3" destOrd="0" presId="urn:microsoft.com/office/officeart/2008/layout/LinedList"/>
    <dgm:cxn modelId="{C9E8F8A0-F0CD-4513-B4CE-53A986411CF4}" type="presParOf" srcId="{51B91D7F-D8DF-4309-8554-E7F37959F3D6}" destId="{D0CAE345-5DF5-4DFC-AE0E-BD17D9D63A39}" srcOrd="0" destOrd="0" presId="urn:microsoft.com/office/officeart/2008/layout/LinedList"/>
    <dgm:cxn modelId="{428B0CA7-7C31-4DD8-9897-AE023798F63E}" type="presParOf" srcId="{51B91D7F-D8DF-4309-8554-E7F37959F3D6}" destId="{2D85365C-E68B-4164-89A8-6682C9A714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CB485-4A75-4B0B-B8D7-30211FE21CF3}">
      <dsp:nvSpPr>
        <dsp:cNvPr id="0" name=""/>
        <dsp:cNvSpPr/>
      </dsp:nvSpPr>
      <dsp:spPr>
        <a:xfrm>
          <a:off x="0" y="3851"/>
          <a:ext cx="78314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503AF-C7CD-4405-96A3-067AEE849BB8}">
      <dsp:nvSpPr>
        <dsp:cNvPr id="0" name=""/>
        <dsp:cNvSpPr/>
      </dsp:nvSpPr>
      <dsp:spPr>
        <a:xfrm>
          <a:off x="0" y="3851"/>
          <a:ext cx="7788047" cy="1795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>
              <a:solidFill>
                <a:schemeClr val="accent5">
                  <a:lumMod val="50000"/>
                </a:schemeClr>
              </a:solidFill>
              <a:latin typeface="Soleto Black"/>
            </a:rPr>
            <a:t>Objetivo</a:t>
          </a:r>
        </a:p>
      </dsp:txBody>
      <dsp:txXfrm>
        <a:off x="0" y="3851"/>
        <a:ext cx="7788047" cy="1795823"/>
      </dsp:txXfrm>
    </dsp:sp>
    <dsp:sp modelId="{B4AD5212-28B9-4837-9CFF-1FF9BC7C4C62}">
      <dsp:nvSpPr>
        <dsp:cNvPr id="0" name=""/>
        <dsp:cNvSpPr/>
      </dsp:nvSpPr>
      <dsp:spPr>
        <a:xfrm>
          <a:off x="0" y="636934"/>
          <a:ext cx="783145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AE345-5DF5-4DFC-AE0E-BD17D9D63A39}">
      <dsp:nvSpPr>
        <dsp:cNvPr id="0" name=""/>
        <dsp:cNvSpPr/>
      </dsp:nvSpPr>
      <dsp:spPr>
        <a:xfrm>
          <a:off x="0" y="820154"/>
          <a:ext cx="7823802" cy="3585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solidFill>
                <a:srgbClr val="356F9B"/>
              </a:solidFill>
            </a:rPr>
            <a:t>	</a:t>
          </a:r>
          <a:r>
            <a:rPr lang="pt-BR" sz="2600" kern="1200" dirty="0">
              <a:solidFill>
                <a:srgbClr val="356F9B"/>
              </a:solidFill>
            </a:rPr>
            <a:t>Determinar quais os assuntos mais recorrentes apontados pelo TCE a partir das </a:t>
          </a:r>
          <a:r>
            <a:rPr lang="pt-BR" sz="2600" kern="1200" dirty="0" err="1">
              <a:solidFill>
                <a:srgbClr val="356F9B"/>
              </a:solidFill>
            </a:rPr>
            <a:t>PCAs</a:t>
          </a:r>
          <a:r>
            <a:rPr lang="pt-BR" sz="2600" kern="1200" dirty="0">
              <a:solidFill>
                <a:srgbClr val="356F9B"/>
              </a:solidFill>
            </a:rPr>
            <a:t>, cujas decisões proferidas ensejaram irregularidade e/ou aplicação de multa.</a:t>
          </a:r>
          <a:endParaRPr lang="pt-BR" sz="2600" kern="1200" dirty="0">
            <a:solidFill>
              <a:srgbClr val="356F9B"/>
            </a:solidFill>
            <a:latin typeface="Soleto Black"/>
          </a:endParaRPr>
        </a:p>
      </dsp:txBody>
      <dsp:txXfrm>
        <a:off x="0" y="820154"/>
        <a:ext cx="7823802" cy="3585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087E5-600E-4819-BFB5-6C32F1CDA9E1}" type="datetimeFigureOut">
              <a:rPr lang="pt-BR" smtClean="0"/>
              <a:t>28/05/2024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A683C-240F-44BD-B7EF-7E97E3CEE4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36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28D258-C96B-D3C4-93C6-4B8DDB9A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1B474-B406-4535-8538-90A25A9366E3}" type="datetimeFigureOut">
              <a:rPr lang="pt-BR"/>
              <a:pPr>
                <a:defRPr/>
              </a:pPr>
              <a:t>28/05/2024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1FB6A2-6AC5-210E-536F-1747D501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19F519-F17B-6A71-915C-2B75698E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3E2EA-D51A-485E-9D90-02B56638D7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62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1C47D5-1E7C-A566-EC72-FCEEAB25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AD0C-BF6B-4B5A-B870-277463070725}" type="datetimeFigureOut">
              <a:rPr lang="pt-BR"/>
              <a:pPr>
                <a:defRPr/>
              </a:pPr>
              <a:t>28/05/2024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313D14-02DC-55E7-8F19-78B64DD7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2DAE4A-ADC7-D084-9467-ABFA4F33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465F-C181-4F15-8DEB-AE814D587AE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828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7713D9-8593-41D4-0AD4-1270131C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27B8-0FD1-4758-B07F-52FB1D9D22A5}" type="datetimeFigureOut">
              <a:rPr lang="pt-BR"/>
              <a:pPr>
                <a:defRPr/>
              </a:pPr>
              <a:t>28/05/2024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E28332-06B7-707C-879A-AAFEC3AF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677D68-AC8C-0C9B-DDE3-FAF32E7D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6A8A-7D5F-4FA2-8490-977FC5D10CE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7654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561145-BDF3-7F6C-4BF3-68B7A9D14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F658-771D-4ECB-9CDC-54C8A3D616E0}" type="datetimeFigureOut">
              <a:rPr lang="pt-BR"/>
              <a:pPr>
                <a:defRPr/>
              </a:pPr>
              <a:t>28/05/2024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BCA530-58DF-7149-798F-B4CC41DE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8936BB-398B-2D35-F57E-4833745D0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6F178-ED8C-4CF0-AAA8-DAFE3C8892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3651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8AB054-932B-6ADE-7F55-AF70FC21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9DFA-B54C-4482-80FB-A16F1C76BA64}" type="datetimeFigureOut">
              <a:rPr lang="pt-BR"/>
              <a:pPr>
                <a:defRPr/>
              </a:pPr>
              <a:t>28/05/2024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C67C06-DC8A-995F-D7DE-FBBDF6BA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90E88E-C159-CAEE-9B41-706E2282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4B975-7CA1-424E-9377-69E81B0FBAD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025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4E1174-AFA6-0AE5-1075-22EE388E3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D416E-D97F-434E-9496-3A85C9A32C8E}" type="datetimeFigureOut">
              <a:rPr lang="pt-BR"/>
              <a:pPr>
                <a:defRPr/>
              </a:pPr>
              <a:t>28/05/2024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0B5229-9BA4-118F-53F6-3FBCBA2D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00B8F1-A5C3-C8C6-659F-6A2653DA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56099-8C7A-435B-B473-EEB88964F1D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2251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90D476B-3A23-4E2D-32AE-375F9897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4222-68EE-49CA-ABF3-FE5218DEBD78}" type="datetimeFigureOut">
              <a:rPr lang="pt-BR"/>
              <a:pPr>
                <a:defRPr/>
              </a:pPr>
              <a:t>28/05/2024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2F5F2D5-09F0-A880-B974-35FFDC17C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E817E7FA-D23A-0F15-4F75-E9783530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65AE2-B4CA-4D12-8BF2-3D5D1F57D7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005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B1A03070-70E9-1F7E-0B90-760BEF377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16AF-FE77-4C18-B4FB-108F75AFAE18}" type="datetimeFigureOut">
              <a:rPr lang="pt-BR"/>
              <a:pPr>
                <a:defRPr/>
              </a:pPr>
              <a:t>28/05/2024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8C2B1B04-7C70-B6D4-7120-841C7262C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13A32B6E-1A4C-FDD4-F279-884A1AF8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8F975-E9AA-4379-A35B-6F55CE4C992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12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0FF5BE41-59E3-FBF6-CDDD-4B71F61C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94C35-3F9A-49B4-AEC9-988CBB7787E5}" type="datetimeFigureOut">
              <a:rPr lang="pt-BR"/>
              <a:pPr>
                <a:defRPr/>
              </a:pPr>
              <a:t>28/05/2024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BA23F8A9-6838-8148-6935-EF82A2199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A21CD92E-30A9-A580-B534-A592F0073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F71FF-824E-4C99-BFEE-1AF507C1D16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182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997C231E-1648-38E3-72BE-250285983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DF15-FE79-4A94-8310-3419C12D3500}" type="datetimeFigureOut">
              <a:rPr lang="pt-BR"/>
              <a:pPr>
                <a:defRPr/>
              </a:pPr>
              <a:t>28/05/2024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8CF4389B-2056-AB33-AF9F-30CC7588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7FC84D46-3EF1-F478-10D9-19AC2982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3EE83-27A9-4375-99F6-23C16C03D7B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9667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53E4C88-155C-E00C-87E8-A65CC63F5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49A9B-9026-4096-8A6C-03D9CC8E4649}" type="datetimeFigureOut">
              <a:rPr lang="pt-BR"/>
              <a:pPr>
                <a:defRPr/>
              </a:pPr>
              <a:t>28/05/2024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9D2483F-113D-FDAB-836F-9B5E6F62C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BD230A9-2310-6D9C-10BD-89C09B3BE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0C493-34CD-46F7-A0CF-3C391D69CF8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106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5CE3CC-7F99-6D64-C9A7-7B93CEB2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4215-DCA4-4DDE-84F2-F9C715C0EBDF}" type="datetimeFigureOut">
              <a:rPr lang="pt-BR"/>
              <a:pPr>
                <a:defRPr/>
              </a:pPr>
              <a:t>28/05/2024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91C284-7335-79E1-1386-D5B9EE7C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E782DB-9FD3-2B84-3AE2-279FA059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1032-4906-494A-8B69-A5E2456DB6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9008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5709742-6569-F8EB-6755-2031FDD77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9B95-F91F-4026-9FD6-B99B4C7C6BA9}" type="datetimeFigureOut">
              <a:rPr lang="pt-BR"/>
              <a:pPr>
                <a:defRPr/>
              </a:pPr>
              <a:t>28/05/2024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E66FE6C-81C7-B2B9-773E-9A52C6BA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CA41AB1-52DB-06CD-22A2-60FA0FFF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C9482-0A17-4DE9-BD07-854390A7CAA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5326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A53710-1562-7E65-D012-17073FB6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3EA25-1B5E-4412-9DE5-83C36713D551}" type="datetimeFigureOut">
              <a:rPr lang="pt-BR"/>
              <a:pPr>
                <a:defRPr/>
              </a:pPr>
              <a:t>28/05/2024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A4F14E-825A-64F5-7EB5-30E44A4EA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9E214E-9F28-689F-D6DF-BD36FE66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9594-E27E-46DA-AE93-E96641CA5B8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931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749D56-F074-D38B-27B6-553A89E6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0C7A0-BCCA-4493-9A8C-70CB433DE3E8}" type="datetimeFigureOut">
              <a:rPr lang="pt-BR"/>
              <a:pPr>
                <a:defRPr/>
              </a:pPr>
              <a:t>28/05/2024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1BF75C-D71C-F1AC-3B21-382F3D22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804DCA-B1C9-14D1-D4FB-7120DB1E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EE7F0-DAF1-4C95-B51B-122CE39B065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928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425ADA-7756-1741-6FB4-3842D124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90EA0-0A6E-411C-94CD-0B4CE55F0C5F}" type="datetimeFigureOut">
              <a:rPr lang="pt-BR"/>
              <a:pPr>
                <a:defRPr/>
              </a:pPr>
              <a:t>28/05/2024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8321C6-FCD9-EDE8-D86B-E5F73B2D8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557429-B3A2-8BA7-9BA1-76238515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E1945-433C-4970-A177-B5A35C07E8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552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3F6A6BB-486C-3249-95C3-F7EA2EB0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DE92-49C3-4DA8-8F6E-1A87E82F8828}" type="datetimeFigureOut">
              <a:rPr lang="pt-BR"/>
              <a:pPr>
                <a:defRPr/>
              </a:pPr>
              <a:t>28/05/2024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974F6C6-6C3F-76E9-D9DD-7E8B0031F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A528C0A-FF19-4DF6-37B3-2A488B00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FB62-D77B-4248-8104-DF81D0EFA2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830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D2E0F193-678C-4E9E-9FAA-D9526C95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C4CE-9333-4FEE-93CF-F8F753619835}" type="datetimeFigureOut">
              <a:rPr lang="pt-BR"/>
              <a:pPr>
                <a:defRPr/>
              </a:pPr>
              <a:t>28/05/2024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48E87DC2-9AF1-0410-1365-D5E4138D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59DF034C-6097-FA87-31DD-32E0FD3E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ED7B-81BE-44FE-AA2D-DD2231B4E8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390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898B9E32-2F37-1C37-243B-9AEE5FAB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AE240-2473-4215-83E4-77B5E62CE32F}" type="datetimeFigureOut">
              <a:rPr lang="pt-BR"/>
              <a:pPr>
                <a:defRPr/>
              </a:pPr>
              <a:t>28/05/2024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F8086DDD-13F8-A1CE-1A1A-075D2302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80493BB7-FEC2-ACAA-CC49-428CB5BC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997D-8599-4160-9CE0-6EA1F4E3A6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701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D032FB5C-AD5B-DCC7-91F6-FB2ABAAC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F8440-CB9B-4D27-BBBA-D0DB2CA68041}" type="datetimeFigureOut">
              <a:rPr lang="pt-BR"/>
              <a:pPr>
                <a:defRPr/>
              </a:pPr>
              <a:t>28/05/2024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9C3FB10D-CDF7-3DDF-4FFC-553C707C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CBD55188-F823-CC8B-085D-23698373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C0CDB-CB06-4AAA-989B-6F5D280B1BC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38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993F9AF-9927-E4FF-D33E-1D754D25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74CCA-8116-42D7-8899-8C7B2CC60BEF}" type="datetimeFigureOut">
              <a:rPr lang="pt-BR"/>
              <a:pPr>
                <a:defRPr/>
              </a:pPr>
              <a:t>28/05/2024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C5712BC-2ED6-5719-B0D3-5570A3D1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1C3BCAD-12C4-E90D-8EC1-267AB76E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E58D-A4C2-4850-861A-6A2FC1996D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369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D78286D-B769-9511-E451-3E5A51172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C25B-EE58-43B4-87A6-AA19E1C810A2}" type="datetimeFigureOut">
              <a:rPr lang="pt-BR"/>
              <a:pPr>
                <a:defRPr/>
              </a:pPr>
              <a:t>28/05/2024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948ADC9-6BD5-D1E9-9BAF-53E5C1F3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6D79EE2-5E70-BF68-3105-2CD2CAD14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884D6-2D4C-4A88-A6FD-15AD4D12C2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534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06491340-957F-75D6-F105-19C6A5C58B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DACF1A98-B4B8-F176-1FA7-59EB72D794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BF3F6F-BB00-FAC5-D1CD-F249ACAF0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DB1DD1-3FCB-4122-AE3B-2A8642D2E07E}" type="datetimeFigureOut">
              <a:rPr lang="pt-BR"/>
              <a:pPr>
                <a:defRPr/>
              </a:pPr>
              <a:t>28/05/2024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3E24DC-9544-688C-BFAC-6004603BB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76A10A-D39C-381E-9906-6AA355C6B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60D1EE-32FB-430F-8BFF-732C9E05EA2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FB13E336-B73F-AEC4-A127-CF72F771D8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27169FA8-BD64-88F3-FFA5-6A138BB9C4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13B85F-2C5B-873D-BE35-8493771DA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80CB8D-5842-4452-BAE3-8BC4654F3950}" type="datetimeFigureOut">
              <a:rPr lang="pt-BR"/>
              <a:pPr>
                <a:defRPr/>
              </a:pPr>
              <a:t>28/05/2024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21DC48-0E48-4627-7DB1-8EA905BB1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60273A-F81D-3032-C0D0-29A1CF715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7CCB38-15D9-4244-B8DC-659F9BE02FA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3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>
            <a:extLst>
              <a:ext uri="{FF2B5EF4-FFF2-40B4-BE49-F238E27FC236}">
                <a16:creationId xmlns:a16="http://schemas.microsoft.com/office/drawing/2014/main" id="{3EEA62FB-DEC3-0125-7221-D312C346B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1836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1" descr="Controladoria e Ouvidoria Geral do Estado H">
            <a:extLst>
              <a:ext uri="{FF2B5EF4-FFF2-40B4-BE49-F238E27FC236}">
                <a16:creationId xmlns:a16="http://schemas.microsoft.com/office/drawing/2014/main" id="{758F6B07-C876-7D01-59A0-F8ED975EE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409416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CaixaDeTexto 2">
            <a:extLst>
              <a:ext uri="{FF2B5EF4-FFF2-40B4-BE49-F238E27FC236}">
                <a16:creationId xmlns:a16="http://schemas.microsoft.com/office/drawing/2014/main" id="{ADE7E81A-AE64-243E-67D0-378FE9BFA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68" y="1014028"/>
            <a:ext cx="326593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chemeClr val="bg1"/>
                </a:solidFill>
                <a:latin typeface="Kanit"/>
                <a:ea typeface="Kanit"/>
                <a:cs typeface="Kanit"/>
              </a:rPr>
              <a:t>1ºe 2º Encontro de Integração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chemeClr val="bg1"/>
                </a:solidFill>
                <a:latin typeface="Kanit"/>
                <a:ea typeface="Kanit"/>
                <a:cs typeface="Kanit"/>
              </a:rPr>
              <a:t>Sistema de Controle Interno</a:t>
            </a:r>
            <a:endParaRPr lang="pt-BR" altLang="pt-BR" dirty="0">
              <a:solidFill>
                <a:schemeClr val="bg1"/>
              </a:solidFill>
              <a:latin typeface="Kanit"/>
              <a:ea typeface="Kanit"/>
              <a:cs typeface="Kanit"/>
            </a:endParaRPr>
          </a:p>
        </p:txBody>
      </p:sp>
      <p:sp>
        <p:nvSpPr>
          <p:cNvPr id="2053" name="CaixaDeTexto 3">
            <a:extLst>
              <a:ext uri="{FF2B5EF4-FFF2-40B4-BE49-F238E27FC236}">
                <a16:creationId xmlns:a16="http://schemas.microsoft.com/office/drawing/2014/main" id="{0BB405F2-E7F5-C43A-7BEA-9ACFA64AD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366" y="5805264"/>
            <a:ext cx="294109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500" dirty="0">
                <a:solidFill>
                  <a:schemeClr val="bg1"/>
                </a:solidFill>
                <a:latin typeface="Kanit"/>
                <a:ea typeface="Kanit"/>
                <a:cs typeface="Kanit"/>
              </a:rPr>
              <a:t>Mai/2024</a:t>
            </a:r>
          </a:p>
        </p:txBody>
      </p:sp>
      <p:sp>
        <p:nvSpPr>
          <p:cNvPr id="2" name="CaixaDeTexto 2">
            <a:extLst>
              <a:ext uri="{FF2B5EF4-FFF2-40B4-BE49-F238E27FC236}">
                <a16:creationId xmlns:a16="http://schemas.microsoft.com/office/drawing/2014/main" id="{5875168B-959D-E8B7-48DB-5196898F8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366" y="3717032"/>
            <a:ext cx="32659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/>
                <a:ea typeface="Kanit"/>
                <a:cs typeface="Kanit"/>
              </a:rPr>
              <a:t>Decisões do TCE  e Lei Complementar nº. 309/2023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>
            <a:extLst>
              <a:ext uri="{FF2B5EF4-FFF2-40B4-BE49-F238E27FC236}">
                <a16:creationId xmlns:a16="http://schemas.microsoft.com/office/drawing/2014/main" id="{03E5EF84-005F-3163-7ED1-83814CC1D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291" name="Picture 4" descr="Controladoria e Ouvidoria Geral do Estado H">
            <a:extLst>
              <a:ext uri="{FF2B5EF4-FFF2-40B4-BE49-F238E27FC236}">
                <a16:creationId xmlns:a16="http://schemas.microsoft.com/office/drawing/2014/main" id="{7DFEB233-AF14-B2AE-758B-D96196FD6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69" y="223044"/>
            <a:ext cx="1695450" cy="81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B564A65-C50C-7BC8-2DE1-7D093F495010}"/>
              </a:ext>
            </a:extLst>
          </p:cNvPr>
          <p:cNvSpPr txBox="1"/>
          <p:nvPr/>
        </p:nvSpPr>
        <p:spPr>
          <a:xfrm>
            <a:off x="107504" y="185738"/>
            <a:ext cx="77768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Assuntos do Tema “Orçamentário e Financeiro”</a:t>
            </a:r>
          </a:p>
        </p:txBody>
      </p:sp>
      <p:pic>
        <p:nvPicPr>
          <p:cNvPr id="12293" name="Imagem 1">
            <a:extLst>
              <a:ext uri="{FF2B5EF4-FFF2-40B4-BE49-F238E27FC236}">
                <a16:creationId xmlns:a16="http://schemas.microsoft.com/office/drawing/2014/main" id="{011DC5C4-E22C-A910-243F-3EB82071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/>
          <p:nvPr/>
        </p:nvGraphicFramePr>
        <p:xfrm>
          <a:off x="683568" y="764705"/>
          <a:ext cx="7200799" cy="5666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3955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>
            <a:extLst>
              <a:ext uri="{FF2B5EF4-FFF2-40B4-BE49-F238E27FC236}">
                <a16:creationId xmlns:a16="http://schemas.microsoft.com/office/drawing/2014/main" id="{03E5EF84-005F-3163-7ED1-83814CC1D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291" name="Picture 4" descr="Controladoria e Ouvidoria Geral do Estado H">
            <a:extLst>
              <a:ext uri="{FF2B5EF4-FFF2-40B4-BE49-F238E27FC236}">
                <a16:creationId xmlns:a16="http://schemas.microsoft.com/office/drawing/2014/main" id="{7DFEB233-AF14-B2AE-758B-D96196FD6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69" y="223044"/>
            <a:ext cx="1695450" cy="81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B564A65-C50C-7BC8-2DE1-7D093F495010}"/>
              </a:ext>
            </a:extLst>
          </p:cNvPr>
          <p:cNvSpPr txBox="1"/>
          <p:nvPr/>
        </p:nvSpPr>
        <p:spPr>
          <a:xfrm>
            <a:off x="107504" y="185738"/>
            <a:ext cx="77768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Assuntos do Tema “Contratos”</a:t>
            </a:r>
          </a:p>
        </p:txBody>
      </p:sp>
      <p:pic>
        <p:nvPicPr>
          <p:cNvPr id="12293" name="Imagem 1">
            <a:extLst>
              <a:ext uri="{FF2B5EF4-FFF2-40B4-BE49-F238E27FC236}">
                <a16:creationId xmlns:a16="http://schemas.microsoft.com/office/drawing/2014/main" id="{011DC5C4-E22C-A910-243F-3EB82071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/>
          <p:nvPr/>
        </p:nvGraphicFramePr>
        <p:xfrm>
          <a:off x="755576" y="715488"/>
          <a:ext cx="7128792" cy="5919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03958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>
            <a:extLst>
              <a:ext uri="{FF2B5EF4-FFF2-40B4-BE49-F238E27FC236}">
                <a16:creationId xmlns:a16="http://schemas.microsoft.com/office/drawing/2014/main" id="{03E5EF84-005F-3163-7ED1-83814CC1D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291" name="Picture 4" descr="Controladoria e Ouvidoria Geral do Estado H">
            <a:extLst>
              <a:ext uri="{FF2B5EF4-FFF2-40B4-BE49-F238E27FC236}">
                <a16:creationId xmlns:a16="http://schemas.microsoft.com/office/drawing/2014/main" id="{7DFEB233-AF14-B2AE-758B-D96196FD6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69" y="223044"/>
            <a:ext cx="1695450" cy="81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B564A65-C50C-7BC8-2DE1-7D093F495010}"/>
              </a:ext>
            </a:extLst>
          </p:cNvPr>
          <p:cNvSpPr txBox="1"/>
          <p:nvPr/>
        </p:nvSpPr>
        <p:spPr>
          <a:xfrm>
            <a:off x="107504" y="185738"/>
            <a:ext cx="77768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Assuntos do Tema “Contábil”</a:t>
            </a:r>
          </a:p>
        </p:txBody>
      </p:sp>
      <p:pic>
        <p:nvPicPr>
          <p:cNvPr id="12293" name="Imagem 1">
            <a:extLst>
              <a:ext uri="{FF2B5EF4-FFF2-40B4-BE49-F238E27FC236}">
                <a16:creationId xmlns:a16="http://schemas.microsoft.com/office/drawing/2014/main" id="{011DC5C4-E22C-A910-243F-3EB82071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/>
          <p:nvPr/>
        </p:nvGraphicFramePr>
        <p:xfrm>
          <a:off x="1043608" y="1484786"/>
          <a:ext cx="6696744" cy="388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792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>
            <a:extLst>
              <a:ext uri="{FF2B5EF4-FFF2-40B4-BE49-F238E27FC236}">
                <a16:creationId xmlns:a16="http://schemas.microsoft.com/office/drawing/2014/main" id="{03E5EF84-005F-3163-7ED1-83814CC1D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291" name="Picture 4" descr="Controladoria e Ouvidoria Geral do Estado H">
            <a:extLst>
              <a:ext uri="{FF2B5EF4-FFF2-40B4-BE49-F238E27FC236}">
                <a16:creationId xmlns:a16="http://schemas.microsoft.com/office/drawing/2014/main" id="{7DFEB233-AF14-B2AE-758B-D96196FD6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69" y="223044"/>
            <a:ext cx="1695450" cy="81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B564A65-C50C-7BC8-2DE1-7D093F495010}"/>
              </a:ext>
            </a:extLst>
          </p:cNvPr>
          <p:cNvSpPr txBox="1"/>
          <p:nvPr/>
        </p:nvSpPr>
        <p:spPr>
          <a:xfrm>
            <a:off x="107504" y="185738"/>
            <a:ext cx="77768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Assuntos do Tema “Controle Interno”</a:t>
            </a:r>
          </a:p>
        </p:txBody>
      </p:sp>
      <p:pic>
        <p:nvPicPr>
          <p:cNvPr id="12293" name="Imagem 1">
            <a:extLst>
              <a:ext uri="{FF2B5EF4-FFF2-40B4-BE49-F238E27FC236}">
                <a16:creationId xmlns:a16="http://schemas.microsoft.com/office/drawing/2014/main" id="{011DC5C4-E22C-A910-243F-3EB82071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/>
          <p:nvPr/>
        </p:nvGraphicFramePr>
        <p:xfrm>
          <a:off x="1259632" y="1772817"/>
          <a:ext cx="6264696" cy="288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3702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>
            <a:extLst>
              <a:ext uri="{FF2B5EF4-FFF2-40B4-BE49-F238E27FC236}">
                <a16:creationId xmlns:a16="http://schemas.microsoft.com/office/drawing/2014/main" id="{03E5EF84-005F-3163-7ED1-83814CC1D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291" name="Picture 4" descr="Controladoria e Ouvidoria Geral do Estado H">
            <a:extLst>
              <a:ext uri="{FF2B5EF4-FFF2-40B4-BE49-F238E27FC236}">
                <a16:creationId xmlns:a16="http://schemas.microsoft.com/office/drawing/2014/main" id="{7DFEB233-AF14-B2AE-758B-D96196FD6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69" y="223044"/>
            <a:ext cx="1695450" cy="81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B564A65-C50C-7BC8-2DE1-7D093F495010}"/>
              </a:ext>
            </a:extLst>
          </p:cNvPr>
          <p:cNvSpPr txBox="1"/>
          <p:nvPr/>
        </p:nvSpPr>
        <p:spPr>
          <a:xfrm>
            <a:off x="107504" y="185738"/>
            <a:ext cx="777686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Assuntos do Tema “Prestação de Contas Anual”</a:t>
            </a:r>
          </a:p>
        </p:txBody>
      </p:sp>
      <p:pic>
        <p:nvPicPr>
          <p:cNvPr id="12293" name="Imagem 1">
            <a:extLst>
              <a:ext uri="{FF2B5EF4-FFF2-40B4-BE49-F238E27FC236}">
                <a16:creationId xmlns:a16="http://schemas.microsoft.com/office/drawing/2014/main" id="{011DC5C4-E22C-A910-243F-3EB82071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/>
          <p:nvPr/>
        </p:nvGraphicFramePr>
        <p:xfrm>
          <a:off x="611560" y="1078290"/>
          <a:ext cx="6815400" cy="4654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7408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>
            <a:extLst>
              <a:ext uri="{FF2B5EF4-FFF2-40B4-BE49-F238E27FC236}">
                <a16:creationId xmlns:a16="http://schemas.microsoft.com/office/drawing/2014/main" id="{03E5EF84-005F-3163-7ED1-83814CC1D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291" name="Picture 4" descr="Controladoria e Ouvidoria Geral do Estado H">
            <a:extLst>
              <a:ext uri="{FF2B5EF4-FFF2-40B4-BE49-F238E27FC236}">
                <a16:creationId xmlns:a16="http://schemas.microsoft.com/office/drawing/2014/main" id="{7DFEB233-AF14-B2AE-758B-D96196FD6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69" y="223044"/>
            <a:ext cx="1695450" cy="81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B564A65-C50C-7BC8-2DE1-7D093F495010}"/>
              </a:ext>
            </a:extLst>
          </p:cNvPr>
          <p:cNvSpPr txBox="1"/>
          <p:nvPr/>
        </p:nvSpPr>
        <p:spPr>
          <a:xfrm>
            <a:off x="107504" y="185738"/>
            <a:ext cx="77768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Assuntos do Tema “Patrimônio”</a:t>
            </a:r>
          </a:p>
        </p:txBody>
      </p:sp>
      <p:pic>
        <p:nvPicPr>
          <p:cNvPr id="12293" name="Imagem 1">
            <a:extLst>
              <a:ext uri="{FF2B5EF4-FFF2-40B4-BE49-F238E27FC236}">
                <a16:creationId xmlns:a16="http://schemas.microsoft.com/office/drawing/2014/main" id="{011DC5C4-E22C-A910-243F-3EB82071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/>
          <p:nvPr/>
        </p:nvGraphicFramePr>
        <p:xfrm>
          <a:off x="1043608" y="1340773"/>
          <a:ext cx="6768752" cy="4176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5511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>
            <a:extLst>
              <a:ext uri="{FF2B5EF4-FFF2-40B4-BE49-F238E27FC236}">
                <a16:creationId xmlns:a16="http://schemas.microsoft.com/office/drawing/2014/main" id="{03E5EF84-005F-3163-7ED1-83814CC1D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291" name="Picture 4" descr="Controladoria e Ouvidoria Geral do Estado H">
            <a:extLst>
              <a:ext uri="{FF2B5EF4-FFF2-40B4-BE49-F238E27FC236}">
                <a16:creationId xmlns:a16="http://schemas.microsoft.com/office/drawing/2014/main" id="{7DFEB233-AF14-B2AE-758B-D96196FD6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69" y="223044"/>
            <a:ext cx="1695450" cy="81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B564A65-C50C-7BC8-2DE1-7D093F495010}"/>
              </a:ext>
            </a:extLst>
          </p:cNvPr>
          <p:cNvSpPr txBox="1"/>
          <p:nvPr/>
        </p:nvSpPr>
        <p:spPr>
          <a:xfrm>
            <a:off x="107504" y="185738"/>
            <a:ext cx="77768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Assuntos do Tema “Licitação/Seleção”</a:t>
            </a:r>
          </a:p>
        </p:txBody>
      </p:sp>
      <p:pic>
        <p:nvPicPr>
          <p:cNvPr id="12293" name="Imagem 1">
            <a:extLst>
              <a:ext uri="{FF2B5EF4-FFF2-40B4-BE49-F238E27FC236}">
                <a16:creationId xmlns:a16="http://schemas.microsoft.com/office/drawing/2014/main" id="{011DC5C4-E22C-A910-243F-3EB82071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/>
          <p:nvPr/>
        </p:nvGraphicFramePr>
        <p:xfrm>
          <a:off x="1043608" y="1556793"/>
          <a:ext cx="6768752" cy="388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097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>
            <a:extLst>
              <a:ext uri="{FF2B5EF4-FFF2-40B4-BE49-F238E27FC236}">
                <a16:creationId xmlns:a16="http://schemas.microsoft.com/office/drawing/2014/main" id="{03E5EF84-005F-3163-7ED1-83814CC1D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291" name="Picture 4" descr="Controladoria e Ouvidoria Geral do Estado H">
            <a:extLst>
              <a:ext uri="{FF2B5EF4-FFF2-40B4-BE49-F238E27FC236}">
                <a16:creationId xmlns:a16="http://schemas.microsoft.com/office/drawing/2014/main" id="{7DFEB233-AF14-B2AE-758B-D96196FD6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69" y="223044"/>
            <a:ext cx="1695450" cy="81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B564A65-C50C-7BC8-2DE1-7D093F495010}"/>
              </a:ext>
            </a:extLst>
          </p:cNvPr>
          <p:cNvSpPr txBox="1"/>
          <p:nvPr/>
        </p:nvSpPr>
        <p:spPr>
          <a:xfrm>
            <a:off x="107504" y="185738"/>
            <a:ext cx="77768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Assuntos do Tema “Pessoal”</a:t>
            </a:r>
          </a:p>
        </p:txBody>
      </p:sp>
      <p:pic>
        <p:nvPicPr>
          <p:cNvPr id="12293" name="Imagem 1">
            <a:extLst>
              <a:ext uri="{FF2B5EF4-FFF2-40B4-BE49-F238E27FC236}">
                <a16:creationId xmlns:a16="http://schemas.microsoft.com/office/drawing/2014/main" id="{011DC5C4-E22C-A910-243F-3EB82071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/>
          <p:nvPr/>
        </p:nvGraphicFramePr>
        <p:xfrm>
          <a:off x="1115616" y="2492895"/>
          <a:ext cx="6311344" cy="194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38644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>
            <a:extLst>
              <a:ext uri="{FF2B5EF4-FFF2-40B4-BE49-F238E27FC236}">
                <a16:creationId xmlns:a16="http://schemas.microsoft.com/office/drawing/2014/main" id="{03E5EF84-005F-3163-7ED1-83814CC1D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291" name="Picture 4" descr="Controladoria e Ouvidoria Geral do Estado H">
            <a:extLst>
              <a:ext uri="{FF2B5EF4-FFF2-40B4-BE49-F238E27FC236}">
                <a16:creationId xmlns:a16="http://schemas.microsoft.com/office/drawing/2014/main" id="{7DFEB233-AF14-B2AE-758B-D96196FD6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69" y="223044"/>
            <a:ext cx="1695450" cy="81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B564A65-C50C-7BC8-2DE1-7D093F495010}"/>
              </a:ext>
            </a:extLst>
          </p:cNvPr>
          <p:cNvSpPr txBox="1"/>
          <p:nvPr/>
        </p:nvSpPr>
        <p:spPr>
          <a:xfrm>
            <a:off x="107504" y="185738"/>
            <a:ext cx="77768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Assuntos do Tema “Parcerias”</a:t>
            </a:r>
          </a:p>
        </p:txBody>
      </p:sp>
      <p:pic>
        <p:nvPicPr>
          <p:cNvPr id="12293" name="Imagem 1">
            <a:extLst>
              <a:ext uri="{FF2B5EF4-FFF2-40B4-BE49-F238E27FC236}">
                <a16:creationId xmlns:a16="http://schemas.microsoft.com/office/drawing/2014/main" id="{011DC5C4-E22C-A910-243F-3EB82071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/>
          <p:nvPr/>
        </p:nvGraphicFramePr>
        <p:xfrm>
          <a:off x="1043608" y="1415732"/>
          <a:ext cx="6552728" cy="417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37430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>
            <a:extLst>
              <a:ext uri="{FF2B5EF4-FFF2-40B4-BE49-F238E27FC236}">
                <a16:creationId xmlns:a16="http://schemas.microsoft.com/office/drawing/2014/main" id="{03E5EF84-005F-3163-7ED1-83814CC1D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291" name="Picture 4" descr="Controladoria e Ouvidoria Geral do Estado H">
            <a:extLst>
              <a:ext uri="{FF2B5EF4-FFF2-40B4-BE49-F238E27FC236}">
                <a16:creationId xmlns:a16="http://schemas.microsoft.com/office/drawing/2014/main" id="{7DFEB233-AF14-B2AE-758B-D96196FD6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69" y="223044"/>
            <a:ext cx="1695450" cy="81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B564A65-C50C-7BC8-2DE1-7D093F495010}"/>
              </a:ext>
            </a:extLst>
          </p:cNvPr>
          <p:cNvSpPr txBox="1"/>
          <p:nvPr/>
        </p:nvSpPr>
        <p:spPr>
          <a:xfrm>
            <a:off x="107504" y="185738"/>
            <a:ext cx="77768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Assuntos do Tema “Renúncia de Receita”</a:t>
            </a:r>
          </a:p>
        </p:txBody>
      </p:sp>
      <p:pic>
        <p:nvPicPr>
          <p:cNvPr id="12293" name="Imagem 1">
            <a:extLst>
              <a:ext uri="{FF2B5EF4-FFF2-40B4-BE49-F238E27FC236}">
                <a16:creationId xmlns:a16="http://schemas.microsoft.com/office/drawing/2014/main" id="{011DC5C4-E22C-A910-243F-3EB82071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/>
          <p:nvPr/>
        </p:nvGraphicFramePr>
        <p:xfrm>
          <a:off x="899592" y="1230947"/>
          <a:ext cx="6877050" cy="439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038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">
            <a:extLst>
              <a:ext uri="{FF2B5EF4-FFF2-40B4-BE49-F238E27FC236}">
                <a16:creationId xmlns:a16="http://schemas.microsoft.com/office/drawing/2014/main" id="{B071B806-1180-7249-0D4F-524A2FF40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4099" name="Picture 4" descr="Controladoria e Ouvidoria Geral do Estado H">
            <a:extLst>
              <a:ext uri="{FF2B5EF4-FFF2-40B4-BE49-F238E27FC236}">
                <a16:creationId xmlns:a16="http://schemas.microsoft.com/office/drawing/2014/main" id="{4C22B46B-90F8-ED16-C53F-E7F27E579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78B169C-EECC-7693-2082-ECB70A09F463}"/>
              </a:ext>
            </a:extLst>
          </p:cNvPr>
          <p:cNvSpPr txBox="1"/>
          <p:nvPr/>
        </p:nvSpPr>
        <p:spPr>
          <a:xfrm>
            <a:off x="395288" y="185738"/>
            <a:ext cx="67691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INTRODUÇÃO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263D806-4A7E-2CF6-6886-820EE8CBB894}"/>
              </a:ext>
            </a:extLst>
          </p:cNvPr>
          <p:cNvGraphicFramePr/>
          <p:nvPr/>
        </p:nvGraphicFramePr>
        <p:xfrm>
          <a:off x="539552" y="1135878"/>
          <a:ext cx="7831450" cy="5389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2" name="Imagem 1">
            <a:extLst>
              <a:ext uri="{FF2B5EF4-FFF2-40B4-BE49-F238E27FC236}">
                <a16:creationId xmlns:a16="http://schemas.microsoft.com/office/drawing/2014/main" id="{FF337876-0B8A-99AD-8B7B-F13FAB67B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ector reto 5">
            <a:extLst>
              <a:ext uri="{FF2B5EF4-FFF2-40B4-BE49-F238E27FC236}">
                <a16:creationId xmlns:a16="http://schemas.microsoft.com/office/drawing/2014/main" id="{8BCD6ABC-D0F3-390B-5DD3-18A0E60D8596}"/>
              </a:ext>
            </a:extLst>
          </p:cNvPr>
          <p:cNvSpPr/>
          <p:nvPr/>
        </p:nvSpPr>
        <p:spPr>
          <a:xfrm>
            <a:off x="656274" y="3933056"/>
            <a:ext cx="78314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7" name="Conector reto 6">
            <a:extLst>
              <a:ext uri="{FF2B5EF4-FFF2-40B4-BE49-F238E27FC236}">
                <a16:creationId xmlns:a16="http://schemas.microsoft.com/office/drawing/2014/main" id="{798B4CCE-369C-CAA9-37BA-E71E2A10E79B}"/>
              </a:ext>
            </a:extLst>
          </p:cNvPr>
          <p:cNvSpPr/>
          <p:nvPr/>
        </p:nvSpPr>
        <p:spPr>
          <a:xfrm>
            <a:off x="656274" y="4599019"/>
            <a:ext cx="7831450" cy="0"/>
          </a:xfrm>
          <a:prstGeom prst="line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1A7FD77-A3D2-8F77-C133-E9F5A9FD0D11}"/>
              </a:ext>
            </a:extLst>
          </p:cNvPr>
          <p:cNvSpPr txBox="1"/>
          <p:nvPr/>
        </p:nvSpPr>
        <p:spPr>
          <a:xfrm>
            <a:off x="656274" y="4045367"/>
            <a:ext cx="15564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33500">
              <a:lnSpc>
                <a:spcPct val="90000"/>
              </a:lnSpc>
              <a:spcAft>
                <a:spcPct val="35000"/>
              </a:spcAft>
            </a:pPr>
            <a:r>
              <a:rPr lang="pt-BR" sz="3000" b="0" dirty="0">
                <a:solidFill>
                  <a:srgbClr val="4BACC6">
                    <a:lumMod val="50000"/>
                  </a:srgbClr>
                </a:solidFill>
                <a:latin typeface="Soleto Black"/>
                <a:cs typeface="+mn-cs"/>
              </a:rPr>
              <a:t>Escopo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8FDCF5-5542-1B16-91A9-3A7E7853FB75}"/>
              </a:ext>
            </a:extLst>
          </p:cNvPr>
          <p:cNvSpPr txBox="1"/>
          <p:nvPr/>
        </p:nvSpPr>
        <p:spPr>
          <a:xfrm>
            <a:off x="674334" y="4970887"/>
            <a:ext cx="78314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0" dirty="0">
                <a:solidFill>
                  <a:srgbClr val="356F9B"/>
                </a:solidFill>
                <a:latin typeface="Calibri"/>
                <a:cs typeface="+mn-cs"/>
              </a:rPr>
              <a:t>	      22 processos com sessão de julgamento no ano de 2022 até 07/08/2023, abrangendo exercícios financeiros desde 2009 até 2018.</a:t>
            </a:r>
          </a:p>
        </p:txBody>
      </p:sp>
    </p:spTree>
    <p:extLst>
      <p:ext uri="{BB962C8B-B14F-4D97-AF65-F5344CB8AC3E}">
        <p14:creationId xmlns:p14="http://schemas.microsoft.com/office/powerpoint/2010/main" val="1984321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>
            <a:extLst>
              <a:ext uri="{FF2B5EF4-FFF2-40B4-BE49-F238E27FC236}">
                <a16:creationId xmlns:a16="http://schemas.microsoft.com/office/drawing/2014/main" id="{03E5EF84-005F-3163-7ED1-83814CC1D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291" name="Picture 4" descr="Controladoria e Ouvidoria Geral do Estado H">
            <a:extLst>
              <a:ext uri="{FF2B5EF4-FFF2-40B4-BE49-F238E27FC236}">
                <a16:creationId xmlns:a16="http://schemas.microsoft.com/office/drawing/2014/main" id="{7DFEB233-AF14-B2AE-758B-D96196FD6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69" y="223044"/>
            <a:ext cx="1695450" cy="81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B564A65-C50C-7BC8-2DE1-7D093F495010}"/>
              </a:ext>
            </a:extLst>
          </p:cNvPr>
          <p:cNvSpPr txBox="1"/>
          <p:nvPr/>
        </p:nvSpPr>
        <p:spPr>
          <a:xfrm>
            <a:off x="107504" y="185738"/>
            <a:ext cx="77768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Assuntos do Tema “Responsabilização”</a:t>
            </a:r>
          </a:p>
        </p:txBody>
      </p:sp>
      <p:pic>
        <p:nvPicPr>
          <p:cNvPr id="12293" name="Imagem 1">
            <a:extLst>
              <a:ext uri="{FF2B5EF4-FFF2-40B4-BE49-F238E27FC236}">
                <a16:creationId xmlns:a16="http://schemas.microsoft.com/office/drawing/2014/main" id="{011DC5C4-E22C-A910-243F-3EB82071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/>
          <p:nvPr/>
        </p:nvGraphicFramePr>
        <p:xfrm>
          <a:off x="1167130" y="1196753"/>
          <a:ext cx="6285190" cy="172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45AA006-3156-4004-9AE5-3C341C552C44}"/>
              </a:ext>
            </a:extLst>
          </p:cNvPr>
          <p:cNvSpPr txBox="1"/>
          <p:nvPr/>
        </p:nvSpPr>
        <p:spPr>
          <a:xfrm>
            <a:off x="174657" y="3197291"/>
            <a:ext cx="77768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Assuntos do Tema “Governança”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/>
          <p:nvPr/>
        </p:nvGraphicFramePr>
        <p:xfrm>
          <a:off x="889345" y="4089182"/>
          <a:ext cx="6840760" cy="19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Conector reto 6">
            <a:extLst>
              <a:ext uri="{FF2B5EF4-FFF2-40B4-BE49-F238E27FC236}">
                <a16:creationId xmlns:a16="http://schemas.microsoft.com/office/drawing/2014/main" id="{2CB0F67C-36C7-6D54-6395-858000BF0298}"/>
              </a:ext>
            </a:extLst>
          </p:cNvPr>
          <p:cNvSpPr/>
          <p:nvPr/>
        </p:nvSpPr>
        <p:spPr>
          <a:xfrm>
            <a:off x="656275" y="3789040"/>
            <a:ext cx="7848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741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>
            <a:extLst>
              <a:ext uri="{FF2B5EF4-FFF2-40B4-BE49-F238E27FC236}">
                <a16:creationId xmlns:a16="http://schemas.microsoft.com/office/drawing/2014/main" id="{03E5EF84-005F-3163-7ED1-83814CC1D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291" name="Picture 4" descr="Controladoria e Ouvidoria Geral do Estado H">
            <a:extLst>
              <a:ext uri="{FF2B5EF4-FFF2-40B4-BE49-F238E27FC236}">
                <a16:creationId xmlns:a16="http://schemas.microsoft.com/office/drawing/2014/main" id="{7DFEB233-AF14-B2AE-758B-D96196FD6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69" y="223044"/>
            <a:ext cx="1695450" cy="81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B564A65-C50C-7BC8-2DE1-7D093F495010}"/>
              </a:ext>
            </a:extLst>
          </p:cNvPr>
          <p:cNvSpPr txBox="1"/>
          <p:nvPr/>
        </p:nvSpPr>
        <p:spPr>
          <a:xfrm>
            <a:off x="107504" y="185738"/>
            <a:ext cx="7776864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CONCLUSÃO</a:t>
            </a:r>
          </a:p>
          <a:p>
            <a:pPr algn="ctr">
              <a:defRPr/>
            </a:pPr>
            <a:endParaRPr lang="pt-BR" sz="25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293" name="Imagem 1">
            <a:extLst>
              <a:ext uri="{FF2B5EF4-FFF2-40B4-BE49-F238E27FC236}">
                <a16:creationId xmlns:a16="http://schemas.microsoft.com/office/drawing/2014/main" id="{011DC5C4-E22C-A910-243F-3EB82071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9259119-BD65-980F-433E-BBA227C45F85}"/>
              </a:ext>
            </a:extLst>
          </p:cNvPr>
          <p:cNvSpPr txBox="1"/>
          <p:nvPr/>
        </p:nvSpPr>
        <p:spPr>
          <a:xfrm>
            <a:off x="442996" y="1040984"/>
            <a:ext cx="823345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1800" b="0" dirty="0">
                <a:solidFill>
                  <a:srgbClr val="356F9B"/>
                </a:solidFill>
                <a:effectLst/>
                <a:ea typeface="Calibri" panose="020F0502020204030204" pitchFamily="34" charset="0"/>
              </a:rPr>
              <a:t>Os temas “</a:t>
            </a:r>
            <a:r>
              <a:rPr lang="pt-BR" sz="1800" dirty="0">
                <a:solidFill>
                  <a:srgbClr val="356F9B"/>
                </a:solidFill>
                <a:effectLst/>
                <a:ea typeface="Calibri" panose="020F0502020204030204" pitchFamily="34" charset="0"/>
              </a:rPr>
              <a:t>Orçamentário e Financeiro</a:t>
            </a:r>
            <a:r>
              <a:rPr lang="pt-BR" sz="1800" b="0" dirty="0">
                <a:solidFill>
                  <a:srgbClr val="356F9B"/>
                </a:solidFill>
                <a:effectLst/>
                <a:ea typeface="Calibri" panose="020F0502020204030204" pitchFamily="34" charset="0"/>
              </a:rPr>
              <a:t>” e “</a:t>
            </a:r>
            <a:r>
              <a:rPr lang="pt-BR" sz="1800" dirty="0">
                <a:solidFill>
                  <a:srgbClr val="356F9B"/>
                </a:solidFill>
                <a:effectLst/>
                <a:ea typeface="Calibri" panose="020F0502020204030204" pitchFamily="34" charset="0"/>
              </a:rPr>
              <a:t>Contratos</a:t>
            </a:r>
            <a:r>
              <a:rPr lang="pt-BR" sz="1800" b="0" dirty="0">
                <a:solidFill>
                  <a:srgbClr val="356F9B"/>
                </a:solidFill>
                <a:effectLst/>
                <a:ea typeface="Calibri" panose="020F0502020204030204" pitchFamily="34" charset="0"/>
              </a:rPr>
              <a:t>” possuem o maior número de ocorrências apontadas pelo TCE, </a:t>
            </a:r>
            <a:r>
              <a:rPr lang="pt-BR" sz="1800" dirty="0">
                <a:solidFill>
                  <a:srgbClr val="356F9B"/>
                </a:solidFill>
                <a:effectLst/>
                <a:ea typeface="Calibri" panose="020F0502020204030204" pitchFamily="34" charset="0"/>
              </a:rPr>
              <a:t>24,77%</a:t>
            </a:r>
            <a:r>
              <a:rPr lang="pt-BR" sz="1800" b="0" dirty="0">
                <a:solidFill>
                  <a:srgbClr val="356F9B"/>
                </a:solidFill>
                <a:effectLst/>
                <a:ea typeface="Calibri" panose="020F0502020204030204" pitchFamily="34" charset="0"/>
              </a:rPr>
              <a:t> e </a:t>
            </a:r>
            <a:r>
              <a:rPr lang="pt-BR" sz="1800" dirty="0">
                <a:solidFill>
                  <a:srgbClr val="356F9B"/>
                </a:solidFill>
                <a:effectLst/>
                <a:ea typeface="Calibri" panose="020F0502020204030204" pitchFamily="34" charset="0"/>
              </a:rPr>
              <a:t>24,31%</a:t>
            </a:r>
            <a:r>
              <a:rPr lang="pt-BR" sz="1800" b="0" dirty="0">
                <a:solidFill>
                  <a:srgbClr val="356F9B"/>
                </a:solidFill>
                <a:effectLst/>
                <a:ea typeface="Calibri" panose="020F0502020204030204" pitchFamily="34" charset="0"/>
              </a:rPr>
              <a:t>, respectivamente</a:t>
            </a:r>
            <a:r>
              <a:rPr lang="pt-BR" sz="1800" b="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800" b="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1800" b="0" dirty="0">
                <a:solidFill>
                  <a:srgbClr val="356F9B"/>
                </a:solidFill>
              </a:rPr>
              <a:t>Dentre os assuntos que mais geraram </a:t>
            </a:r>
            <a:r>
              <a:rPr lang="pt-BR" sz="1800" dirty="0">
                <a:solidFill>
                  <a:srgbClr val="356F9B"/>
                </a:solidFill>
              </a:rPr>
              <a:t>multa</a:t>
            </a:r>
            <a:r>
              <a:rPr lang="pt-BR" sz="1800" b="0" dirty="0">
                <a:solidFill>
                  <a:srgbClr val="356F9B"/>
                </a:solidFill>
              </a:rPr>
              <a:t> e provocaram </a:t>
            </a:r>
            <a:r>
              <a:rPr lang="pt-BR" sz="1800" dirty="0">
                <a:solidFill>
                  <a:srgbClr val="356F9B"/>
                </a:solidFill>
              </a:rPr>
              <a:t>envio ao MPE</a:t>
            </a:r>
            <a:r>
              <a:rPr lang="pt-BR" sz="1800" b="0" dirty="0">
                <a:solidFill>
                  <a:srgbClr val="356F9B"/>
                </a:solidFill>
              </a:rPr>
              <a:t>, destacam-se “</a:t>
            </a:r>
            <a:r>
              <a:rPr lang="pt-BR" sz="1800" dirty="0">
                <a:solidFill>
                  <a:srgbClr val="356F9B"/>
                </a:solidFill>
              </a:rPr>
              <a:t>Publicação Fora do Prazo ou Ausência de Publicação</a:t>
            </a:r>
            <a:r>
              <a:rPr lang="pt-BR" sz="1800" b="0" dirty="0">
                <a:solidFill>
                  <a:srgbClr val="356F9B"/>
                </a:solidFill>
              </a:rPr>
              <a:t>” e “</a:t>
            </a:r>
            <a:r>
              <a:rPr lang="pt-BR" sz="1800" dirty="0">
                <a:solidFill>
                  <a:srgbClr val="356F9B"/>
                </a:solidFill>
              </a:rPr>
              <a:t>Ausência de Comprovação de Condições de Habilitação e Qualificação em Aditamento</a:t>
            </a:r>
            <a:r>
              <a:rPr lang="pt-BR" sz="1800" b="0" dirty="0">
                <a:solidFill>
                  <a:srgbClr val="356F9B"/>
                </a:solidFill>
              </a:rPr>
              <a:t>”, ambos relacionados a “</a:t>
            </a:r>
            <a:r>
              <a:rPr lang="pt-BR" sz="1800" dirty="0">
                <a:solidFill>
                  <a:srgbClr val="356F9B"/>
                </a:solidFill>
              </a:rPr>
              <a:t>Contratos</a:t>
            </a:r>
            <a:r>
              <a:rPr lang="pt-BR" sz="1800" b="0" dirty="0">
                <a:solidFill>
                  <a:srgbClr val="356F9B"/>
                </a:solidFill>
              </a:rPr>
              <a:t>”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800" b="0" dirty="0">
              <a:solidFill>
                <a:srgbClr val="356F9B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1800" b="0" dirty="0">
                <a:solidFill>
                  <a:srgbClr val="356F9B"/>
                </a:solidFill>
              </a:rPr>
              <a:t>Os temas “</a:t>
            </a:r>
            <a:r>
              <a:rPr lang="pt-BR" sz="1800" dirty="0">
                <a:solidFill>
                  <a:srgbClr val="356F9B"/>
                </a:solidFill>
              </a:rPr>
              <a:t>Contábil</a:t>
            </a:r>
            <a:r>
              <a:rPr lang="pt-BR" sz="1800" b="0" dirty="0">
                <a:solidFill>
                  <a:srgbClr val="356F9B"/>
                </a:solidFill>
              </a:rPr>
              <a:t>”, “</a:t>
            </a:r>
            <a:r>
              <a:rPr lang="pt-BR" sz="1800" dirty="0">
                <a:solidFill>
                  <a:srgbClr val="356F9B"/>
                </a:solidFill>
              </a:rPr>
              <a:t>Controle Interno</a:t>
            </a:r>
            <a:r>
              <a:rPr lang="pt-BR" sz="1800" b="0" dirty="0">
                <a:solidFill>
                  <a:srgbClr val="356F9B"/>
                </a:solidFill>
              </a:rPr>
              <a:t>”, “</a:t>
            </a:r>
            <a:r>
              <a:rPr lang="pt-BR" sz="1800" dirty="0">
                <a:solidFill>
                  <a:srgbClr val="356F9B"/>
                </a:solidFill>
              </a:rPr>
              <a:t>PCA</a:t>
            </a:r>
            <a:r>
              <a:rPr lang="pt-BR" sz="1800" b="0" dirty="0">
                <a:solidFill>
                  <a:srgbClr val="356F9B"/>
                </a:solidFill>
              </a:rPr>
              <a:t>” e “</a:t>
            </a:r>
            <a:r>
              <a:rPr lang="pt-BR" sz="1800" dirty="0">
                <a:solidFill>
                  <a:srgbClr val="356F9B"/>
                </a:solidFill>
              </a:rPr>
              <a:t>Patrimônio</a:t>
            </a:r>
            <a:r>
              <a:rPr lang="pt-BR" sz="1800" b="0" dirty="0">
                <a:solidFill>
                  <a:srgbClr val="356F9B"/>
                </a:solidFill>
              </a:rPr>
              <a:t>” também merecem atenção, uma vez que, juntos, representam </a:t>
            </a:r>
            <a:r>
              <a:rPr lang="pt-BR" sz="1800" dirty="0">
                <a:solidFill>
                  <a:srgbClr val="356F9B"/>
                </a:solidFill>
              </a:rPr>
              <a:t>36,69% </a:t>
            </a:r>
            <a:r>
              <a:rPr lang="pt-BR" sz="1800" b="0" dirty="0">
                <a:solidFill>
                  <a:srgbClr val="356F9B"/>
                </a:solidFill>
              </a:rPr>
              <a:t>do total de </a:t>
            </a:r>
            <a:r>
              <a:rPr lang="pt-BR" sz="1800" dirty="0">
                <a:solidFill>
                  <a:srgbClr val="356F9B"/>
                </a:solidFill>
              </a:rPr>
              <a:t>218 ocorrências </a:t>
            </a:r>
            <a:r>
              <a:rPr lang="pt-BR" sz="1800" b="0" dirty="0">
                <a:solidFill>
                  <a:srgbClr val="356F9B"/>
                </a:solidFill>
              </a:rPr>
              <a:t>apontadas.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800" b="0" dirty="0">
              <a:solidFill>
                <a:srgbClr val="356F9B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1800" b="0" dirty="0">
                <a:solidFill>
                  <a:srgbClr val="356F9B"/>
                </a:solidFill>
              </a:rPr>
              <a:t>Um exame detalhado dos gráficos fornece inúmeras outras informações fundamentais para direcionar a </a:t>
            </a:r>
            <a:r>
              <a:rPr lang="pt-BR" sz="1800" dirty="0">
                <a:solidFill>
                  <a:srgbClr val="356F9B"/>
                </a:solidFill>
              </a:rPr>
              <a:t>CGE</a:t>
            </a:r>
            <a:r>
              <a:rPr lang="pt-BR" sz="1800" b="0" dirty="0">
                <a:solidFill>
                  <a:srgbClr val="356F9B"/>
                </a:solidFill>
              </a:rPr>
              <a:t> no </a:t>
            </a:r>
            <a:r>
              <a:rPr lang="pt-BR" sz="1800" dirty="0">
                <a:solidFill>
                  <a:srgbClr val="356F9B"/>
                </a:solidFill>
              </a:rPr>
              <a:t>desenvolvimento de controles </a:t>
            </a:r>
            <a:r>
              <a:rPr lang="pt-BR" sz="1800" b="0" dirty="0">
                <a:solidFill>
                  <a:srgbClr val="356F9B"/>
                </a:solidFill>
              </a:rPr>
              <a:t>e na </a:t>
            </a:r>
            <a:r>
              <a:rPr lang="pt-BR" sz="1800" dirty="0">
                <a:solidFill>
                  <a:srgbClr val="356F9B"/>
                </a:solidFill>
              </a:rPr>
              <a:t>orientação aos Órgãos e Entidades na sua aplicação</a:t>
            </a:r>
            <a:r>
              <a:rPr lang="pt-BR" sz="1800" b="0" dirty="0">
                <a:solidFill>
                  <a:srgbClr val="356F9B"/>
                </a:solidFill>
              </a:rPr>
              <a:t>, de modo a dar maior </a:t>
            </a:r>
            <a:r>
              <a:rPr lang="pt-BR" dirty="0">
                <a:solidFill>
                  <a:srgbClr val="356F9B"/>
                </a:solidFill>
              </a:rPr>
              <a:t>segurança aos gestores </a:t>
            </a:r>
            <a:r>
              <a:rPr lang="pt-BR" sz="1800" b="0" dirty="0">
                <a:solidFill>
                  <a:srgbClr val="356F9B"/>
                </a:solidFill>
              </a:rPr>
              <a:t>na aplicação dos recursos públicos.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7903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>
            <a:extLst>
              <a:ext uri="{FF2B5EF4-FFF2-40B4-BE49-F238E27FC236}">
                <a16:creationId xmlns:a16="http://schemas.microsoft.com/office/drawing/2014/main" id="{E6503668-B907-4B4A-5331-166730A62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207500" cy="68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Controladoria e Ouvidoria Geral do Estado H">
            <a:extLst>
              <a:ext uri="{FF2B5EF4-FFF2-40B4-BE49-F238E27FC236}">
                <a16:creationId xmlns:a16="http://schemas.microsoft.com/office/drawing/2014/main" id="{1F5770B0-889B-F79B-BE66-8EB845C8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77851"/>
            <a:ext cx="4398962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15085F5-E2C6-B493-2454-967CB1FCAFF1}"/>
              </a:ext>
            </a:extLst>
          </p:cNvPr>
          <p:cNvSpPr txBox="1"/>
          <p:nvPr/>
        </p:nvSpPr>
        <p:spPr>
          <a:xfrm>
            <a:off x="5724128" y="1772816"/>
            <a:ext cx="3312368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600" dirty="0">
                <a:solidFill>
                  <a:schemeClr val="accent5">
                    <a:lumMod val="50000"/>
                  </a:schemeClr>
                </a:solidFill>
              </a:rPr>
              <a:t>Obrigado!</a:t>
            </a:r>
          </a:p>
          <a:p>
            <a:pPr>
              <a:defRPr/>
            </a:pPr>
            <a:endParaRPr lang="pt-BR" sz="2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pt-BR" sz="1900" dirty="0">
                <a:solidFill>
                  <a:schemeClr val="accent5">
                    <a:lumMod val="50000"/>
                  </a:schemeClr>
                </a:solidFill>
              </a:rPr>
              <a:t>Equipe Técnica CGE:</a:t>
            </a:r>
          </a:p>
          <a:p>
            <a:pPr>
              <a:defRPr/>
            </a:pPr>
            <a:endParaRPr lang="pt-BR" sz="19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pt-BR" sz="1900" dirty="0" err="1">
                <a:solidFill>
                  <a:schemeClr val="accent5">
                    <a:lumMod val="50000"/>
                  </a:schemeClr>
                </a:solidFill>
              </a:rPr>
              <a:t>Lariça</a:t>
            </a:r>
            <a:r>
              <a:rPr lang="pt-BR" sz="1900" dirty="0">
                <a:solidFill>
                  <a:schemeClr val="accent5">
                    <a:lumMod val="50000"/>
                  </a:schemeClr>
                </a:solidFill>
              </a:rPr>
              <a:t> Alexandrino</a:t>
            </a:r>
          </a:p>
          <a:p>
            <a:pPr>
              <a:defRPr/>
            </a:pPr>
            <a:r>
              <a:rPr lang="pt-BR" sz="1900" dirty="0" err="1">
                <a:solidFill>
                  <a:schemeClr val="accent5">
                    <a:lumMod val="50000"/>
                  </a:schemeClr>
                </a:solidFill>
              </a:rPr>
              <a:t>Nauber</a:t>
            </a:r>
            <a:r>
              <a:rPr lang="pt-BR" sz="1900" dirty="0">
                <a:solidFill>
                  <a:schemeClr val="accent5">
                    <a:lumMod val="50000"/>
                  </a:schemeClr>
                </a:solidFill>
              </a:rPr>
              <a:t> Gois</a:t>
            </a:r>
          </a:p>
          <a:p>
            <a:pPr>
              <a:defRPr/>
            </a:pPr>
            <a:r>
              <a:rPr lang="pt-BR" sz="1900" dirty="0">
                <a:solidFill>
                  <a:schemeClr val="accent5">
                    <a:lumMod val="50000"/>
                  </a:schemeClr>
                </a:solidFill>
              </a:rPr>
              <a:t>Marcos </a:t>
            </a:r>
            <a:r>
              <a:rPr lang="pt-BR" sz="1900" dirty="0" err="1">
                <a:solidFill>
                  <a:schemeClr val="accent5">
                    <a:lumMod val="50000"/>
                  </a:schemeClr>
                </a:solidFill>
              </a:rPr>
              <a:t>Nagaki</a:t>
            </a:r>
            <a:endParaRPr lang="pt-BR" sz="19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pt-BR" sz="1900" dirty="0">
                <a:solidFill>
                  <a:schemeClr val="accent5">
                    <a:lumMod val="50000"/>
                  </a:schemeClr>
                </a:solidFill>
              </a:rPr>
              <a:t>Ítalo Brígido</a:t>
            </a:r>
          </a:p>
          <a:p>
            <a:pPr>
              <a:defRPr/>
            </a:pPr>
            <a:endParaRPr lang="pt-BR" sz="1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00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64B56-FCAE-2D35-3BA7-B5C038163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">
            <a:extLst>
              <a:ext uri="{FF2B5EF4-FFF2-40B4-BE49-F238E27FC236}">
                <a16:creationId xmlns:a16="http://schemas.microsoft.com/office/drawing/2014/main" id="{D94F1009-21CB-7888-7F2A-FBF8FC6F2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376363"/>
            <a:ext cx="5157788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500"/>
          </a:p>
        </p:txBody>
      </p:sp>
      <p:pic>
        <p:nvPicPr>
          <p:cNvPr id="4099" name="Picture 4" descr="Controladoria e Ouvidoria Geral do Estado H">
            <a:extLst>
              <a:ext uri="{FF2B5EF4-FFF2-40B4-BE49-F238E27FC236}">
                <a16:creationId xmlns:a16="http://schemas.microsoft.com/office/drawing/2014/main" id="{67AEBDC0-62B2-80A7-6E0A-ADE11B243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84" y="292894"/>
            <a:ext cx="2062362" cy="97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agem 1">
            <a:extLst>
              <a:ext uri="{FF2B5EF4-FFF2-40B4-BE49-F238E27FC236}">
                <a16:creationId xmlns:a16="http://schemas.microsoft.com/office/drawing/2014/main" id="{B504164A-5E99-4D8A-BD45-B4F78D213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0722"/>
            <a:ext cx="9144000" cy="4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FB0DA7-13A4-CA26-D465-6F89580CADAA}"/>
              </a:ext>
            </a:extLst>
          </p:cNvPr>
          <p:cNvSpPr txBox="1"/>
          <p:nvPr/>
        </p:nvSpPr>
        <p:spPr>
          <a:xfrm>
            <a:off x="2706420" y="2332859"/>
            <a:ext cx="5294580" cy="2846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solidFill>
                  <a:srgbClr val="356F9B"/>
                </a:solidFill>
                <a:latin typeface="Calibri"/>
              </a:rPr>
              <a:t>LEI COMPLEMENTAR Nº 309, de 11 de julho de 2023</a:t>
            </a:r>
            <a:r>
              <a:rPr lang="pt-BR" sz="1500" dirty="0">
                <a:solidFill>
                  <a:srgbClr val="356F9B"/>
                </a:solidFill>
                <a:latin typeface="Calibri"/>
              </a:rPr>
              <a:t>. </a:t>
            </a:r>
          </a:p>
          <a:p>
            <a:pPr algn="just"/>
            <a:endParaRPr lang="pt-BR" sz="1500" dirty="0">
              <a:solidFill>
                <a:srgbClr val="356F9B"/>
              </a:solidFill>
              <a:latin typeface="Calibri"/>
            </a:endParaRPr>
          </a:p>
          <a:p>
            <a:pPr algn="just">
              <a:lnSpc>
                <a:spcPct val="150000"/>
              </a:lnSpc>
            </a:pPr>
            <a:r>
              <a:rPr lang="pt-BR" sz="1650" dirty="0">
                <a:solidFill>
                  <a:srgbClr val="356F9B"/>
                </a:solidFill>
                <a:latin typeface="Calibri"/>
              </a:rPr>
              <a:t>REGULAMENTA OS §§ 1.º, 2.º E 3.º DO ART. 190-A DA CONSTITUIÇÃO DO ESTADO DO CEARÁ, NO ÂMBITO DO PODER EXECUTIVO, ESTABELECE COMPETÊNCIAS E VALORES DA CONTROLADORIA E OUVIDORIA GERAL DO ESTADO, E DISPÕE SOBRE O REGIME JURÍDICO DA CARREIRA DE AUDITOR DE CONTROLE INTERNO.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26E9D55-BF65-145C-CB35-2FBF4FEC213F}"/>
              </a:ext>
            </a:extLst>
          </p:cNvPr>
          <p:cNvSpPr txBox="1"/>
          <p:nvPr/>
        </p:nvSpPr>
        <p:spPr>
          <a:xfrm>
            <a:off x="1475656" y="587725"/>
            <a:ext cx="5076825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dirty="0">
                <a:solidFill>
                  <a:srgbClr val="002060"/>
                </a:solidFill>
              </a:rPr>
              <a:t>SISTEMA DE CONTROLE INTERNO DO PODER EXECUTIVO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760D544-4DB8-3ED9-2923-3B93970D7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015078"/>
            <a:ext cx="929640" cy="9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61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3485D-99B7-D865-38BE-309B2693C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">
            <a:extLst>
              <a:ext uri="{FF2B5EF4-FFF2-40B4-BE49-F238E27FC236}">
                <a16:creationId xmlns:a16="http://schemas.microsoft.com/office/drawing/2014/main" id="{17400F75-E80F-3F80-F926-0548515A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376363"/>
            <a:ext cx="5157788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500"/>
          </a:p>
        </p:txBody>
      </p:sp>
      <p:pic>
        <p:nvPicPr>
          <p:cNvPr id="4099" name="Picture 4" descr="Controladoria e Ouvidoria Geral do Estado H">
            <a:extLst>
              <a:ext uri="{FF2B5EF4-FFF2-40B4-BE49-F238E27FC236}">
                <a16:creationId xmlns:a16="http://schemas.microsoft.com/office/drawing/2014/main" id="{07C4917A-547B-0711-4211-95AB8E738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3737"/>
            <a:ext cx="2016224" cy="95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agem 1">
            <a:extLst>
              <a:ext uri="{FF2B5EF4-FFF2-40B4-BE49-F238E27FC236}">
                <a16:creationId xmlns:a16="http://schemas.microsoft.com/office/drawing/2014/main" id="{258915C1-A0A6-1048-DE33-EE2AAE5C4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" y="6410722"/>
            <a:ext cx="9144000" cy="4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92ECBD9-A4E4-714B-5747-699F0D574B4B}"/>
              </a:ext>
            </a:extLst>
          </p:cNvPr>
          <p:cNvSpPr txBox="1"/>
          <p:nvPr/>
        </p:nvSpPr>
        <p:spPr>
          <a:xfrm>
            <a:off x="251520" y="1412776"/>
            <a:ext cx="864096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solidFill>
                  <a:srgbClr val="356F9B"/>
                </a:solidFill>
                <a:latin typeface="Calibri"/>
              </a:rPr>
              <a:t>LEI COMPLEMENTAR Nº 309, de 11 de julho de 2023</a:t>
            </a:r>
            <a:r>
              <a:rPr lang="pt-BR" sz="1500" dirty="0">
                <a:solidFill>
                  <a:srgbClr val="356F9B"/>
                </a:solidFill>
                <a:latin typeface="Calibri"/>
              </a:rPr>
              <a:t>. </a:t>
            </a:r>
          </a:p>
          <a:p>
            <a:pPr algn="just"/>
            <a:endParaRPr lang="pt-BR" sz="1500" dirty="0">
              <a:solidFill>
                <a:srgbClr val="356F9B"/>
              </a:solidFill>
              <a:latin typeface="Calibri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rgbClr val="356F9B"/>
                </a:solidFill>
                <a:latin typeface="Calibri"/>
              </a:rPr>
              <a:t>Art. 2.º.</a:t>
            </a:r>
          </a:p>
          <a:p>
            <a:pPr algn="just"/>
            <a:r>
              <a:rPr lang="pt-BR" sz="1800" dirty="0">
                <a:solidFill>
                  <a:srgbClr val="356F9B"/>
                </a:solidFill>
                <a:latin typeface="Calibri"/>
              </a:rPr>
              <a:t>II – Sistema de Controle Interno: </a:t>
            </a:r>
            <a:r>
              <a:rPr lang="pt-BR" sz="1800" b="0" dirty="0">
                <a:solidFill>
                  <a:srgbClr val="356F9B"/>
                </a:solidFill>
                <a:latin typeface="Calibri"/>
              </a:rPr>
              <a:t>conjunto de órgãos, funções e atividades, no âmbito do Poder Executivo, coordenado por um órgão central, orientado para o funcionamento eficaz dos controles internos, referenciado no modelo de Três Linhas;</a:t>
            </a:r>
          </a:p>
          <a:p>
            <a:pPr algn="just"/>
            <a:endParaRPr lang="pt-BR" sz="1800" b="0" dirty="0">
              <a:solidFill>
                <a:srgbClr val="356F9B"/>
              </a:solidFill>
              <a:latin typeface="Calibri"/>
            </a:endParaRPr>
          </a:p>
          <a:p>
            <a:pPr algn="just"/>
            <a:r>
              <a:rPr lang="pt-BR" sz="1800" b="0" dirty="0">
                <a:solidFill>
                  <a:srgbClr val="356F9B"/>
                </a:solidFill>
                <a:latin typeface="Calibri"/>
              </a:rPr>
              <a:t>IV – </a:t>
            </a:r>
            <a:r>
              <a:rPr lang="pt-BR" sz="1800" dirty="0">
                <a:solidFill>
                  <a:srgbClr val="356F9B"/>
                </a:solidFill>
                <a:latin typeface="Calibri"/>
              </a:rPr>
              <a:t>Órgão Central do Sistema de Controle Interno:</a:t>
            </a:r>
            <a:r>
              <a:rPr lang="pt-BR" sz="1800" b="0" dirty="0">
                <a:solidFill>
                  <a:srgbClr val="356F9B"/>
                </a:solidFill>
                <a:latin typeface="Calibri"/>
              </a:rPr>
              <a:t> órgão da estrutura organizacional do Poder Executivo responsável por coordenar e supervisionar as atividades do seu Sistema de Controle Interno, exercer os controles essenciais, avaliar a eficiência e eficácia dos demais controles existentes, realizar auditorias internas governamentais e inspeções para cumprir a função constitucional de fiscalização;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3D7E404-10EE-D799-574E-EA1DAE68EE06}"/>
              </a:ext>
            </a:extLst>
          </p:cNvPr>
          <p:cNvSpPr txBox="1"/>
          <p:nvPr/>
        </p:nvSpPr>
        <p:spPr>
          <a:xfrm>
            <a:off x="1343118" y="485612"/>
            <a:ext cx="5076825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dirty="0">
                <a:solidFill>
                  <a:srgbClr val="002060"/>
                </a:solidFill>
              </a:rPr>
              <a:t>SISTEMA DE CONTROLE INTERNO DO PODER EXECUTIVO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F2E3B0A-4331-BB7E-B5E7-5B7F583E0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25" y="4647952"/>
            <a:ext cx="3014861" cy="166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914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3485D-99B7-D865-38BE-309B2693C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">
            <a:extLst>
              <a:ext uri="{FF2B5EF4-FFF2-40B4-BE49-F238E27FC236}">
                <a16:creationId xmlns:a16="http://schemas.microsoft.com/office/drawing/2014/main" id="{17400F75-E80F-3F80-F926-0548515A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376363"/>
            <a:ext cx="5157788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500"/>
          </a:p>
        </p:txBody>
      </p:sp>
      <p:pic>
        <p:nvPicPr>
          <p:cNvPr id="4099" name="Picture 4" descr="Controladoria e Ouvidoria Geral do Estado H">
            <a:extLst>
              <a:ext uri="{FF2B5EF4-FFF2-40B4-BE49-F238E27FC236}">
                <a16:creationId xmlns:a16="http://schemas.microsoft.com/office/drawing/2014/main" id="{07C4917A-547B-0711-4211-95AB8E738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3737"/>
            <a:ext cx="2016224" cy="95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agem 1">
            <a:extLst>
              <a:ext uri="{FF2B5EF4-FFF2-40B4-BE49-F238E27FC236}">
                <a16:creationId xmlns:a16="http://schemas.microsoft.com/office/drawing/2014/main" id="{258915C1-A0A6-1048-DE33-EE2AAE5C4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" y="6410722"/>
            <a:ext cx="9144000" cy="4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92ECBD9-A4E4-714B-5747-699F0D574B4B}"/>
              </a:ext>
            </a:extLst>
          </p:cNvPr>
          <p:cNvSpPr txBox="1"/>
          <p:nvPr/>
        </p:nvSpPr>
        <p:spPr>
          <a:xfrm>
            <a:off x="251520" y="1412776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solidFill>
                  <a:srgbClr val="356F9B"/>
                </a:solidFill>
                <a:latin typeface="Calibri"/>
              </a:rPr>
              <a:t>LEI COMPLEMENTAR Nº 309, de 11 de julho de 2023</a:t>
            </a:r>
            <a:r>
              <a:rPr lang="pt-BR" sz="1500" dirty="0">
                <a:solidFill>
                  <a:srgbClr val="356F9B"/>
                </a:solidFill>
                <a:latin typeface="Calibri"/>
              </a:rPr>
              <a:t>. </a:t>
            </a:r>
          </a:p>
          <a:p>
            <a:pPr algn="just"/>
            <a:endParaRPr lang="pt-BR" sz="1500" dirty="0">
              <a:solidFill>
                <a:srgbClr val="356F9B"/>
              </a:solidFill>
              <a:latin typeface="Calibri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rgbClr val="356F9B"/>
                </a:solidFill>
                <a:latin typeface="Calibri"/>
              </a:rPr>
              <a:t>Art. 2.º.</a:t>
            </a:r>
          </a:p>
          <a:p>
            <a:pPr algn="just"/>
            <a:endParaRPr lang="pt-BR" sz="1800" b="0" dirty="0">
              <a:solidFill>
                <a:srgbClr val="356F9B"/>
              </a:solidFill>
              <a:latin typeface="Calibri"/>
            </a:endParaRPr>
          </a:p>
          <a:p>
            <a:pPr algn="just"/>
            <a:r>
              <a:rPr lang="pt-BR" sz="1800" b="0" dirty="0">
                <a:solidFill>
                  <a:srgbClr val="356F9B"/>
                </a:solidFill>
                <a:latin typeface="Calibri"/>
              </a:rPr>
              <a:t>V – </a:t>
            </a:r>
            <a:r>
              <a:rPr lang="pt-BR" sz="1800" dirty="0">
                <a:solidFill>
                  <a:srgbClr val="356F9B"/>
                </a:solidFill>
                <a:latin typeface="Calibri"/>
              </a:rPr>
              <a:t>Unidade Setorial de Controle Interno: </a:t>
            </a:r>
            <a:r>
              <a:rPr lang="pt-BR" sz="1800" b="0" dirty="0">
                <a:solidFill>
                  <a:srgbClr val="356F9B"/>
                </a:solidFill>
                <a:latin typeface="Calibri"/>
              </a:rPr>
              <a:t>instância estabelecida na estrutura organizacional dos órgãos e das entidades do Poder Executivo para apoio, monitoramento e realização de análise crítica dos níveis de riscos e da efetividade das medidas de tratamento e controle implementados, bem como demais competências estabelecidas em regulamento específico;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3D7E404-10EE-D799-574E-EA1DAE68EE06}"/>
              </a:ext>
            </a:extLst>
          </p:cNvPr>
          <p:cNvSpPr txBox="1"/>
          <p:nvPr/>
        </p:nvSpPr>
        <p:spPr>
          <a:xfrm>
            <a:off x="1343118" y="485612"/>
            <a:ext cx="5076825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dirty="0">
                <a:solidFill>
                  <a:srgbClr val="002060"/>
                </a:solidFill>
              </a:rPr>
              <a:t>SISTEMA DE CONTROLE INTERNO DO PODER EXECUTIVO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223656E-3A68-D044-8DB3-B9C784343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4126844"/>
            <a:ext cx="3168352" cy="183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97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3485D-99B7-D865-38BE-309B2693C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">
            <a:extLst>
              <a:ext uri="{FF2B5EF4-FFF2-40B4-BE49-F238E27FC236}">
                <a16:creationId xmlns:a16="http://schemas.microsoft.com/office/drawing/2014/main" id="{17400F75-E80F-3F80-F926-0548515A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376363"/>
            <a:ext cx="5157788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500"/>
          </a:p>
        </p:txBody>
      </p:sp>
      <p:pic>
        <p:nvPicPr>
          <p:cNvPr id="4099" name="Picture 4" descr="Controladoria e Ouvidoria Geral do Estado H">
            <a:extLst>
              <a:ext uri="{FF2B5EF4-FFF2-40B4-BE49-F238E27FC236}">
                <a16:creationId xmlns:a16="http://schemas.microsoft.com/office/drawing/2014/main" id="{07C4917A-547B-0711-4211-95AB8E738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3737"/>
            <a:ext cx="2016224" cy="95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agem 1">
            <a:extLst>
              <a:ext uri="{FF2B5EF4-FFF2-40B4-BE49-F238E27FC236}">
                <a16:creationId xmlns:a16="http://schemas.microsoft.com/office/drawing/2014/main" id="{258915C1-A0A6-1048-DE33-EE2AAE5C4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" y="6410722"/>
            <a:ext cx="9144000" cy="4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92ECBD9-A4E4-714B-5747-699F0D574B4B}"/>
              </a:ext>
            </a:extLst>
          </p:cNvPr>
          <p:cNvSpPr txBox="1"/>
          <p:nvPr/>
        </p:nvSpPr>
        <p:spPr>
          <a:xfrm>
            <a:off x="929879" y="1912944"/>
            <a:ext cx="6858000" cy="1803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solidFill>
                  <a:srgbClr val="356F9B"/>
                </a:solidFill>
                <a:latin typeface="Calibri"/>
              </a:rPr>
              <a:t>LEI COMPLEMENTAR Nº 309, de 11 de julho de 2023</a:t>
            </a:r>
            <a:r>
              <a:rPr lang="pt-BR" sz="1500" dirty="0">
                <a:solidFill>
                  <a:srgbClr val="356F9B"/>
                </a:solidFill>
                <a:latin typeface="Calibri"/>
              </a:rPr>
              <a:t>. </a:t>
            </a:r>
          </a:p>
          <a:p>
            <a:pPr algn="just"/>
            <a:endParaRPr lang="pt-BR" sz="1500" dirty="0">
              <a:solidFill>
                <a:srgbClr val="356F9B"/>
              </a:solidFill>
              <a:latin typeface="Calibri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rgbClr val="356F9B"/>
                </a:solidFill>
                <a:latin typeface="Calibri"/>
              </a:rPr>
              <a:t>Art. 3.º A CGE, Órgão Central do Sistema de Controle Interno do Poder Executivo, integra a Governadoria e está subordinada diretamente ao Governador do Estado.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3D7E404-10EE-D799-574E-EA1DAE68EE06}"/>
              </a:ext>
            </a:extLst>
          </p:cNvPr>
          <p:cNvSpPr txBox="1"/>
          <p:nvPr/>
        </p:nvSpPr>
        <p:spPr>
          <a:xfrm>
            <a:off x="1343118" y="485612"/>
            <a:ext cx="5076825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dirty="0">
                <a:solidFill>
                  <a:srgbClr val="002060"/>
                </a:solidFill>
              </a:rPr>
              <a:t>SISTEMA DE CONTROLE INTERNO DO PODER EXECUTIVO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F2E3B0A-4331-BB7E-B5E7-5B7F583E0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43" y="3604036"/>
            <a:ext cx="3590925" cy="198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906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032CE-E96A-76E5-BB84-77D5416E2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">
            <a:extLst>
              <a:ext uri="{FF2B5EF4-FFF2-40B4-BE49-F238E27FC236}">
                <a16:creationId xmlns:a16="http://schemas.microsoft.com/office/drawing/2014/main" id="{1020D1FD-48BF-30DE-94C1-E1572711D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376363"/>
            <a:ext cx="5157788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500"/>
          </a:p>
        </p:txBody>
      </p:sp>
      <p:pic>
        <p:nvPicPr>
          <p:cNvPr id="4099" name="Picture 4" descr="Controladoria e Ouvidoria Geral do Estado H">
            <a:extLst>
              <a:ext uri="{FF2B5EF4-FFF2-40B4-BE49-F238E27FC236}">
                <a16:creationId xmlns:a16="http://schemas.microsoft.com/office/drawing/2014/main" id="{8EAA2FD7-58EA-8B7F-03FD-A6B29EBCD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333" y="201659"/>
            <a:ext cx="2001748" cy="94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agem 1">
            <a:extLst>
              <a:ext uri="{FF2B5EF4-FFF2-40B4-BE49-F238E27FC236}">
                <a16:creationId xmlns:a16="http://schemas.microsoft.com/office/drawing/2014/main" id="{7C384D60-6AC4-62E6-93DB-94C264862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9" y="6416196"/>
            <a:ext cx="9046080" cy="44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3FDED41-18E4-CA11-1643-3FC1E540C346}"/>
              </a:ext>
            </a:extLst>
          </p:cNvPr>
          <p:cNvSpPr txBox="1"/>
          <p:nvPr/>
        </p:nvSpPr>
        <p:spPr>
          <a:xfrm>
            <a:off x="1197000" y="2018826"/>
            <a:ext cx="6750000" cy="1803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solidFill>
                  <a:srgbClr val="356F9B"/>
                </a:solidFill>
                <a:latin typeface="Calibri"/>
              </a:rPr>
              <a:t>LEI COMPLEMENTAR Nº309, de 11 de julho de 2023</a:t>
            </a:r>
            <a:r>
              <a:rPr lang="pt-BR" sz="1500" dirty="0">
                <a:solidFill>
                  <a:srgbClr val="356F9B"/>
                </a:solidFill>
                <a:latin typeface="Calibri"/>
              </a:rPr>
              <a:t>. </a:t>
            </a:r>
          </a:p>
          <a:p>
            <a:pPr algn="just"/>
            <a:endParaRPr lang="pt-BR" sz="1500" dirty="0">
              <a:solidFill>
                <a:srgbClr val="356F9B"/>
              </a:solidFill>
              <a:latin typeface="Calibri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rgbClr val="356F9B"/>
                </a:solidFill>
                <a:latin typeface="Calibri"/>
              </a:rPr>
              <a:t>Art. 3º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rgbClr val="356F9B"/>
                </a:solidFill>
                <a:latin typeface="Calibri"/>
              </a:rPr>
              <a:t>§ 1.º O Sistema de Controle Interno do Poder Executivo Estadual é exercido de forma descentralizada, estruturado nas seguintes linhas: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5D1856A-100A-2DB7-2154-A952583979AD}"/>
              </a:ext>
            </a:extLst>
          </p:cNvPr>
          <p:cNvSpPr txBox="1"/>
          <p:nvPr/>
        </p:nvSpPr>
        <p:spPr>
          <a:xfrm>
            <a:off x="1356121" y="410181"/>
            <a:ext cx="5076825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dirty="0">
                <a:solidFill>
                  <a:srgbClr val="002060"/>
                </a:solidFill>
              </a:rPr>
              <a:t>SISTEMA DE CONTROLE INTERNO DO PODER EXECUTIVO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9811B6C-84F8-B52B-1F73-ED12EE850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165198"/>
            <a:ext cx="3360711" cy="19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12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272E0-5E7C-575A-1EA9-865E73645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">
            <a:extLst>
              <a:ext uri="{FF2B5EF4-FFF2-40B4-BE49-F238E27FC236}">
                <a16:creationId xmlns:a16="http://schemas.microsoft.com/office/drawing/2014/main" id="{37A149F8-C6A4-67FE-0AEE-8704CFAE5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376363"/>
            <a:ext cx="5157788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500"/>
          </a:p>
        </p:txBody>
      </p:sp>
      <p:pic>
        <p:nvPicPr>
          <p:cNvPr id="4099" name="Picture 4" descr="Controladoria e Ouvidoria Geral do Estado H">
            <a:extLst>
              <a:ext uri="{FF2B5EF4-FFF2-40B4-BE49-F238E27FC236}">
                <a16:creationId xmlns:a16="http://schemas.microsoft.com/office/drawing/2014/main" id="{C4020FFA-6FBA-FA58-A825-6CCCA9F33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798" y="136920"/>
            <a:ext cx="2012486" cy="95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agem 1">
            <a:extLst>
              <a:ext uri="{FF2B5EF4-FFF2-40B4-BE49-F238E27FC236}">
                <a16:creationId xmlns:a16="http://schemas.microsoft.com/office/drawing/2014/main" id="{CB8375BB-7C9B-664E-AF09-BB126CA5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0722"/>
            <a:ext cx="9144000" cy="4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E9E7B3D-A4F1-9B80-EB9E-DAB1FFD48347}"/>
              </a:ext>
            </a:extLst>
          </p:cNvPr>
          <p:cNvSpPr txBox="1"/>
          <p:nvPr/>
        </p:nvSpPr>
        <p:spPr>
          <a:xfrm>
            <a:off x="179512" y="1376363"/>
            <a:ext cx="8568952" cy="4374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solidFill>
                  <a:srgbClr val="356F9B"/>
                </a:solidFill>
                <a:latin typeface="Calibri"/>
              </a:rPr>
              <a:t>Art. 3º, § 1.º LC n º309/2023</a:t>
            </a:r>
            <a:r>
              <a:rPr lang="pt-BR" sz="1500" dirty="0">
                <a:solidFill>
                  <a:srgbClr val="356F9B"/>
                </a:solidFill>
                <a:latin typeface="Calibri"/>
              </a:rPr>
              <a:t> </a:t>
            </a:r>
          </a:p>
          <a:p>
            <a:pPr algn="just"/>
            <a:endParaRPr lang="pt-BR" sz="1500" dirty="0">
              <a:solidFill>
                <a:srgbClr val="356F9B"/>
              </a:solidFill>
              <a:latin typeface="Calibri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rgbClr val="356F9B"/>
                </a:solidFill>
                <a:latin typeface="Calibri"/>
              </a:rPr>
              <a:t>I – primeira linha: </a:t>
            </a:r>
            <a:r>
              <a:rPr lang="pt-BR" sz="1800" b="0" dirty="0">
                <a:solidFill>
                  <a:srgbClr val="356F9B"/>
                </a:solidFill>
                <a:latin typeface="Calibri"/>
              </a:rPr>
              <a:t>composta pela gestão do próprio órgão, responsável pela entrega de produtos e/ou serviços...</a:t>
            </a:r>
          </a:p>
          <a:p>
            <a:pPr algn="just">
              <a:lnSpc>
                <a:spcPct val="150000"/>
              </a:lnSpc>
            </a:pPr>
            <a:endParaRPr lang="pt-BR" sz="750" dirty="0">
              <a:solidFill>
                <a:srgbClr val="356F9B"/>
              </a:solidFill>
              <a:latin typeface="Calibri"/>
            </a:endParaRPr>
          </a:p>
          <a:p>
            <a:pPr algn="just"/>
            <a:r>
              <a:rPr lang="pt-BR" sz="1800" b="0" dirty="0">
                <a:solidFill>
                  <a:srgbClr val="356F9B"/>
                </a:solidFill>
                <a:latin typeface="Calibri"/>
              </a:rPr>
              <a:t>II – </a:t>
            </a:r>
            <a:r>
              <a:rPr lang="pt-BR" sz="1800" dirty="0">
                <a:solidFill>
                  <a:srgbClr val="356F9B"/>
                </a:solidFill>
                <a:latin typeface="Calibri"/>
              </a:rPr>
              <a:t>segunda linha:</a:t>
            </a:r>
            <a:r>
              <a:rPr lang="pt-BR" sz="1800" b="0" dirty="0">
                <a:solidFill>
                  <a:srgbClr val="356F9B"/>
                </a:solidFill>
                <a:latin typeface="Calibri"/>
              </a:rPr>
              <a:t> constituída pelas funções de supervisão, monitoramento, inclusive da regularidade, e assessoramento quanto a aspectos relacionados ao gerenciamento de risco, </a:t>
            </a:r>
            <a:r>
              <a:rPr lang="pt-BR" sz="1800" dirty="0">
                <a:solidFill>
                  <a:srgbClr val="356F9B"/>
                </a:solidFill>
                <a:latin typeface="Calibri"/>
              </a:rPr>
              <a:t>incluindo os controles internos da gestão</a:t>
            </a:r>
            <a:r>
              <a:rPr lang="pt-BR" sz="1800" b="0" dirty="0">
                <a:solidFill>
                  <a:srgbClr val="356F9B"/>
                </a:solidFill>
                <a:latin typeface="Calibri"/>
              </a:rPr>
              <a:t>, atuando, entre outras, como facilitadores da implementação de práticas eficazes de gerenciamento de riscos por parte da primeira linha;</a:t>
            </a:r>
          </a:p>
          <a:p>
            <a:pPr algn="just"/>
            <a:endParaRPr lang="pt-BR" sz="1800" b="0" dirty="0">
              <a:solidFill>
                <a:srgbClr val="356F9B"/>
              </a:solidFill>
              <a:latin typeface="Calibri"/>
            </a:endParaRPr>
          </a:p>
          <a:p>
            <a:pPr algn="just"/>
            <a:r>
              <a:rPr lang="pt-BR" sz="1800" b="0" dirty="0">
                <a:solidFill>
                  <a:srgbClr val="356F9B"/>
                </a:solidFill>
                <a:latin typeface="Calibri"/>
              </a:rPr>
              <a:t>§ 3.° A responsabilidade por atingir os objetivos organizacionais compreende o papel da primeira e segunda linhas.</a:t>
            </a:r>
          </a:p>
          <a:p>
            <a:pPr algn="just"/>
            <a:endParaRPr lang="pt-BR" sz="1800" b="0" dirty="0">
              <a:solidFill>
                <a:srgbClr val="356F9B"/>
              </a:solidFill>
              <a:latin typeface="Calibri"/>
            </a:endParaRPr>
          </a:p>
          <a:p>
            <a:pPr algn="just"/>
            <a:endParaRPr lang="pt-BR" sz="1800" b="0" dirty="0">
              <a:solidFill>
                <a:srgbClr val="356F9B"/>
              </a:solidFill>
              <a:latin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1E7D097-5203-B393-DF06-9980AA61E58A}"/>
              </a:ext>
            </a:extLst>
          </p:cNvPr>
          <p:cNvSpPr txBox="1"/>
          <p:nvPr/>
        </p:nvSpPr>
        <p:spPr>
          <a:xfrm>
            <a:off x="1475656" y="350522"/>
            <a:ext cx="5076825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dirty="0">
                <a:solidFill>
                  <a:srgbClr val="002060"/>
                </a:solidFill>
              </a:rPr>
              <a:t>SISTEMA DE CONTROLE INTERNO DO PODER EXECUTIVO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B82B79-2D6E-6265-297A-235828869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525" y="4896247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22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272E0-5E7C-575A-1EA9-865E73645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">
            <a:extLst>
              <a:ext uri="{FF2B5EF4-FFF2-40B4-BE49-F238E27FC236}">
                <a16:creationId xmlns:a16="http://schemas.microsoft.com/office/drawing/2014/main" id="{37A149F8-C6A4-67FE-0AEE-8704CFAE5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376363"/>
            <a:ext cx="5157788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500"/>
          </a:p>
        </p:txBody>
      </p:sp>
      <p:pic>
        <p:nvPicPr>
          <p:cNvPr id="4099" name="Picture 4" descr="Controladoria e Ouvidoria Geral do Estado H">
            <a:extLst>
              <a:ext uri="{FF2B5EF4-FFF2-40B4-BE49-F238E27FC236}">
                <a16:creationId xmlns:a16="http://schemas.microsoft.com/office/drawing/2014/main" id="{C4020FFA-6FBA-FA58-A825-6CCCA9F33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798" y="136920"/>
            <a:ext cx="2012486" cy="95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agem 1">
            <a:extLst>
              <a:ext uri="{FF2B5EF4-FFF2-40B4-BE49-F238E27FC236}">
                <a16:creationId xmlns:a16="http://schemas.microsoft.com/office/drawing/2014/main" id="{CB8375BB-7C9B-664E-AF09-BB126CA5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0722"/>
            <a:ext cx="9144000" cy="4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E9E7B3D-A4F1-9B80-EB9E-DAB1FFD48347}"/>
              </a:ext>
            </a:extLst>
          </p:cNvPr>
          <p:cNvSpPr txBox="1"/>
          <p:nvPr/>
        </p:nvSpPr>
        <p:spPr>
          <a:xfrm>
            <a:off x="287524" y="1500730"/>
            <a:ext cx="856895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solidFill>
                  <a:srgbClr val="356F9B"/>
                </a:solidFill>
                <a:latin typeface="Calibri"/>
              </a:rPr>
              <a:t>Art. 3º LC n º309/2023</a:t>
            </a:r>
            <a:r>
              <a:rPr lang="pt-BR" sz="1500" dirty="0">
                <a:solidFill>
                  <a:srgbClr val="356F9B"/>
                </a:solidFill>
                <a:latin typeface="Calibri"/>
              </a:rPr>
              <a:t> </a:t>
            </a:r>
            <a:endParaRPr lang="pt-BR" sz="1800" dirty="0">
              <a:solidFill>
                <a:srgbClr val="356F9B"/>
              </a:solidFill>
              <a:latin typeface="Calibri"/>
            </a:endParaRPr>
          </a:p>
          <a:p>
            <a:pPr algn="just"/>
            <a:r>
              <a:rPr lang="pt-BR" sz="1800" dirty="0">
                <a:solidFill>
                  <a:srgbClr val="356F9B"/>
                </a:solidFill>
                <a:latin typeface="Calibri"/>
              </a:rPr>
              <a:t>§ 1.º</a:t>
            </a:r>
            <a:endParaRPr lang="pt-BR" sz="1500" dirty="0">
              <a:solidFill>
                <a:srgbClr val="356F9B"/>
              </a:solidFill>
              <a:latin typeface="Calibri"/>
            </a:endParaRPr>
          </a:p>
          <a:p>
            <a:pPr algn="just"/>
            <a:endParaRPr lang="pt-BR" sz="1500" dirty="0">
              <a:solidFill>
                <a:srgbClr val="356F9B"/>
              </a:solidFill>
              <a:latin typeface="Calibri"/>
            </a:endParaRPr>
          </a:p>
          <a:p>
            <a:pPr algn="just"/>
            <a:r>
              <a:rPr lang="pt-BR" sz="1800" b="0" dirty="0">
                <a:solidFill>
                  <a:srgbClr val="356F9B"/>
                </a:solidFill>
                <a:latin typeface="Calibri"/>
              </a:rPr>
              <a:t>III – </a:t>
            </a:r>
            <a:r>
              <a:rPr lang="pt-BR" sz="1800" dirty="0">
                <a:solidFill>
                  <a:srgbClr val="356F9B"/>
                </a:solidFill>
                <a:latin typeface="Calibri"/>
              </a:rPr>
              <a:t>terceira linha:</a:t>
            </a:r>
            <a:r>
              <a:rPr lang="pt-BR" sz="1800" b="0" dirty="0">
                <a:solidFill>
                  <a:srgbClr val="356F9B"/>
                </a:solidFill>
                <a:latin typeface="Calibri"/>
              </a:rPr>
              <a:t> constituída pelas atividades de avaliação e de consultoria realizadas </a:t>
            </a:r>
            <a:r>
              <a:rPr lang="pt-BR" sz="1800" dirty="0">
                <a:solidFill>
                  <a:srgbClr val="356F9B"/>
                </a:solidFill>
                <a:latin typeface="Calibri"/>
              </a:rPr>
              <a:t>pelo Órgão Central de Controle Interno</a:t>
            </a:r>
            <a:r>
              <a:rPr lang="pt-BR" sz="1800" b="0" dirty="0">
                <a:solidFill>
                  <a:srgbClr val="356F9B"/>
                </a:solidFill>
                <a:latin typeface="Calibri"/>
              </a:rPr>
              <a:t>, de forma independente e objetiva, sobre a adequação e eficácia da governança e do gerenciamento de risco, incluindo os controles internos da gestão, desenhada para adicionar valor e melhorar as operações no âmbito do Poder Executivo, sem prejuízo da competência da Procuradoria-Geral do Estado.</a:t>
            </a:r>
          </a:p>
          <a:p>
            <a:pPr algn="just"/>
            <a:endParaRPr lang="pt-BR" sz="1800" b="0" dirty="0">
              <a:solidFill>
                <a:srgbClr val="356F9B"/>
              </a:solidFill>
              <a:latin typeface="Calibri"/>
            </a:endParaRPr>
          </a:p>
          <a:p>
            <a:pPr algn="just"/>
            <a:r>
              <a:rPr lang="pt-BR" sz="1800" dirty="0">
                <a:solidFill>
                  <a:srgbClr val="356F9B"/>
                </a:solidFill>
                <a:latin typeface="Calibri"/>
              </a:rPr>
              <a:t>§ 2.º </a:t>
            </a:r>
            <a:r>
              <a:rPr lang="pt-BR" sz="1800" b="0" dirty="0">
                <a:solidFill>
                  <a:srgbClr val="356F9B"/>
                </a:solidFill>
                <a:latin typeface="Calibri"/>
              </a:rPr>
              <a:t>As atividades de avaliação e consultoria realizadas pelas </a:t>
            </a:r>
            <a:r>
              <a:rPr lang="pt-BR" sz="1800" dirty="0">
                <a:solidFill>
                  <a:srgbClr val="356F9B"/>
                </a:solidFill>
                <a:latin typeface="Calibri"/>
              </a:rPr>
              <a:t>Unidades de Auditoria Interna</a:t>
            </a:r>
            <a:r>
              <a:rPr lang="pt-BR" sz="1800" b="0" dirty="0">
                <a:solidFill>
                  <a:srgbClr val="356F9B"/>
                </a:solidFill>
                <a:latin typeface="Calibri"/>
              </a:rPr>
              <a:t>, próprias das entidades da Administração Indireta do Poder Executivo, </a:t>
            </a:r>
            <a:r>
              <a:rPr lang="pt-BR" sz="1800" dirty="0">
                <a:solidFill>
                  <a:srgbClr val="356F9B"/>
                </a:solidFill>
                <a:latin typeface="Calibri"/>
              </a:rPr>
              <a:t>integram a terceira linha exclusivamente nas respectivas entidades</a:t>
            </a:r>
            <a:r>
              <a:rPr lang="pt-BR" sz="1800" b="0" dirty="0">
                <a:solidFill>
                  <a:srgbClr val="356F9B"/>
                </a:solidFill>
                <a:latin typeface="Calibri"/>
              </a:rPr>
              <a:t>.</a:t>
            </a:r>
          </a:p>
          <a:p>
            <a:pPr algn="just"/>
            <a:endParaRPr lang="pt-BR" sz="1800" b="0" dirty="0">
              <a:solidFill>
                <a:srgbClr val="356F9B"/>
              </a:solidFill>
              <a:latin typeface="Calibri"/>
            </a:endParaRPr>
          </a:p>
          <a:p>
            <a:pPr algn="just"/>
            <a:endParaRPr lang="pt-BR" sz="1800" b="0" dirty="0">
              <a:solidFill>
                <a:srgbClr val="356F9B"/>
              </a:solidFill>
              <a:latin typeface="Calibri"/>
            </a:endParaRPr>
          </a:p>
          <a:p>
            <a:pPr algn="just"/>
            <a:endParaRPr lang="pt-BR" sz="1800" b="0" dirty="0">
              <a:solidFill>
                <a:srgbClr val="356F9B"/>
              </a:solidFill>
              <a:latin typeface="Calibri"/>
            </a:endParaRPr>
          </a:p>
          <a:p>
            <a:pPr algn="just"/>
            <a:endParaRPr lang="pt-BR" sz="1800" b="0" dirty="0">
              <a:solidFill>
                <a:srgbClr val="356F9B"/>
              </a:solidFill>
              <a:latin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1E7D097-5203-B393-DF06-9980AA61E58A}"/>
              </a:ext>
            </a:extLst>
          </p:cNvPr>
          <p:cNvSpPr txBox="1"/>
          <p:nvPr/>
        </p:nvSpPr>
        <p:spPr>
          <a:xfrm>
            <a:off x="1475656" y="350522"/>
            <a:ext cx="5076825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dirty="0">
                <a:solidFill>
                  <a:srgbClr val="002060"/>
                </a:solidFill>
              </a:rPr>
              <a:t>SISTEMA DE CONTROLE INTERNO DO PODER EXECUTIVO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B17C28C-46AF-2FE9-9645-4FC616F39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4955784"/>
            <a:ext cx="3011685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4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">
            <a:extLst>
              <a:ext uri="{FF2B5EF4-FFF2-40B4-BE49-F238E27FC236}">
                <a16:creationId xmlns:a16="http://schemas.microsoft.com/office/drawing/2014/main" id="{B071B806-1180-7249-0D4F-524A2FF40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4099" name="Picture 4" descr="Controladoria e Ouvidoria Geral do Estado H">
            <a:extLst>
              <a:ext uri="{FF2B5EF4-FFF2-40B4-BE49-F238E27FC236}">
                <a16:creationId xmlns:a16="http://schemas.microsoft.com/office/drawing/2014/main" id="{4C22B46B-90F8-ED16-C53F-E7F27E579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78B169C-EECC-7693-2082-ECB70A09F463}"/>
              </a:ext>
            </a:extLst>
          </p:cNvPr>
          <p:cNvSpPr txBox="1"/>
          <p:nvPr/>
        </p:nvSpPr>
        <p:spPr>
          <a:xfrm>
            <a:off x="395288" y="185738"/>
            <a:ext cx="67691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METODOLOGIA</a:t>
            </a:r>
          </a:p>
        </p:txBody>
      </p:sp>
      <p:pic>
        <p:nvPicPr>
          <p:cNvPr id="4102" name="Imagem 1">
            <a:extLst>
              <a:ext uri="{FF2B5EF4-FFF2-40B4-BE49-F238E27FC236}">
                <a16:creationId xmlns:a16="http://schemas.microsoft.com/office/drawing/2014/main" id="{FF337876-0B8A-99AD-8B7B-F13FAB67B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4D16C0B-A8F8-3AA5-1D9D-A52302D8CEF9}"/>
              </a:ext>
            </a:extLst>
          </p:cNvPr>
          <p:cNvSpPr txBox="1"/>
          <p:nvPr/>
        </p:nvSpPr>
        <p:spPr>
          <a:xfrm>
            <a:off x="971600" y="1215370"/>
            <a:ext cx="72008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b="0" dirty="0">
                <a:solidFill>
                  <a:srgbClr val="356F9B"/>
                </a:solidFill>
                <a:latin typeface="Calibri"/>
                <a:cs typeface="+mn-cs"/>
              </a:rPr>
              <a:t>Fonte: Arquivo disponibilizado pelo TCE contendo extrato de 4.114 processos de </a:t>
            </a:r>
            <a:r>
              <a:rPr lang="pt-BR" b="0" dirty="0" err="1">
                <a:solidFill>
                  <a:srgbClr val="356F9B"/>
                </a:solidFill>
                <a:latin typeface="Calibri"/>
                <a:cs typeface="+mn-cs"/>
              </a:rPr>
              <a:t>PCAs</a:t>
            </a:r>
            <a:r>
              <a:rPr lang="pt-BR" b="0" dirty="0">
                <a:solidFill>
                  <a:srgbClr val="356F9B"/>
                </a:solidFill>
                <a:latin typeface="Calibri"/>
                <a:cs typeface="+mn-cs"/>
              </a:rPr>
              <a:t> </a:t>
            </a:r>
            <a:r>
              <a:rPr lang="pt-BR" sz="2000" b="0" dirty="0">
                <a:solidFill>
                  <a:srgbClr val="356F9B"/>
                </a:solidFill>
                <a:latin typeface="Calibri"/>
                <a:cs typeface="+mn-cs"/>
              </a:rPr>
              <a:t>com sessão de julgamento de 2002 até 07/08/2023: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b="0" dirty="0">
              <a:solidFill>
                <a:srgbClr val="356F9B"/>
              </a:solidFill>
              <a:latin typeface="Calibri"/>
              <a:cs typeface="+mn-cs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356F9B"/>
                </a:solidFill>
                <a:latin typeface="Calibri"/>
                <a:cs typeface="+mn-cs"/>
              </a:rPr>
              <a:t>Escopo: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b="0" dirty="0">
                <a:solidFill>
                  <a:srgbClr val="356F9B"/>
                </a:solidFill>
                <a:latin typeface="Calibri"/>
                <a:cs typeface="+mn-cs"/>
              </a:rPr>
              <a:t>Decisões proferidas nos anos de 2022 e 2023 (163 processos)</a:t>
            </a:r>
            <a:r>
              <a:rPr lang="pt-BR" dirty="0">
                <a:solidFill>
                  <a:srgbClr val="356F9B"/>
                </a:solidFill>
                <a:latin typeface="Calibri"/>
                <a:cs typeface="+mn-cs"/>
              </a:rPr>
              <a:t>;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b="0" dirty="0">
                <a:solidFill>
                  <a:srgbClr val="356F9B"/>
                </a:solidFill>
                <a:latin typeface="Calibri"/>
                <a:cs typeface="+mn-cs"/>
              </a:rPr>
              <a:t>Processos na fase: “Arquivado/Órgão de Origem” (76 processos);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b="0" dirty="0">
                <a:solidFill>
                  <a:srgbClr val="356F9B"/>
                </a:solidFill>
                <a:latin typeface="Calibri"/>
                <a:cs typeface="+mn-cs"/>
              </a:rPr>
              <a:t>Buscas por processos que resultaram em “multa” e “irregularidade” nas contas (resultaram 22 processos).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b="0" dirty="0">
              <a:solidFill>
                <a:srgbClr val="356F9B"/>
              </a:solidFill>
              <a:latin typeface="Calibri"/>
              <a:cs typeface="+mn-cs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dirty="0">
              <a:solidFill>
                <a:srgbClr val="356F9B"/>
              </a:solidFill>
              <a:latin typeface="Calibri"/>
              <a:cs typeface="+mn-cs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pt-BR" sz="2200" dirty="0">
                <a:solidFill>
                  <a:srgbClr val="356F9B"/>
                </a:solidFill>
                <a:latin typeface="Calibri"/>
                <a:cs typeface="+mn-cs"/>
              </a:rPr>
              <a:t>22 processos para exame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000" b="0" dirty="0">
              <a:solidFill>
                <a:srgbClr val="356F9B"/>
              </a:solidFill>
              <a:latin typeface="Calibri"/>
              <a:cs typeface="+mn-cs"/>
            </a:endParaRPr>
          </a:p>
          <a:p>
            <a:pPr algn="ctr"/>
            <a:r>
              <a:rPr lang="pt-BR" b="0" dirty="0">
                <a:solidFill>
                  <a:srgbClr val="356F9B"/>
                </a:solidFill>
                <a:latin typeface="Calibri"/>
                <a:cs typeface="+mn-cs"/>
              </a:rPr>
              <a:t> </a:t>
            </a:r>
            <a:endParaRPr lang="pt-BR" sz="2000" dirty="0">
              <a:solidFill>
                <a:srgbClr val="356F9B"/>
              </a:solidFill>
              <a:latin typeface="Calibri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b="0" dirty="0">
              <a:solidFill>
                <a:srgbClr val="356F9B"/>
              </a:solidFill>
              <a:latin typeface="Calibri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2446788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272E0-5E7C-575A-1EA9-865E73645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">
            <a:extLst>
              <a:ext uri="{FF2B5EF4-FFF2-40B4-BE49-F238E27FC236}">
                <a16:creationId xmlns:a16="http://schemas.microsoft.com/office/drawing/2014/main" id="{37A149F8-C6A4-67FE-0AEE-8704CFAE5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376363"/>
            <a:ext cx="5157788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500"/>
          </a:p>
        </p:txBody>
      </p:sp>
      <p:pic>
        <p:nvPicPr>
          <p:cNvPr id="4099" name="Picture 4" descr="Controladoria e Ouvidoria Geral do Estado H">
            <a:extLst>
              <a:ext uri="{FF2B5EF4-FFF2-40B4-BE49-F238E27FC236}">
                <a16:creationId xmlns:a16="http://schemas.microsoft.com/office/drawing/2014/main" id="{C4020FFA-6FBA-FA58-A825-6CCCA9F33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798" y="136920"/>
            <a:ext cx="2012486" cy="95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agem 1">
            <a:extLst>
              <a:ext uri="{FF2B5EF4-FFF2-40B4-BE49-F238E27FC236}">
                <a16:creationId xmlns:a16="http://schemas.microsoft.com/office/drawing/2014/main" id="{CB8375BB-7C9B-664E-AF09-BB126CA5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0722"/>
            <a:ext cx="9144000" cy="4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E9E7B3D-A4F1-9B80-EB9E-DAB1FFD48347}"/>
              </a:ext>
            </a:extLst>
          </p:cNvPr>
          <p:cNvSpPr txBox="1"/>
          <p:nvPr/>
        </p:nvSpPr>
        <p:spPr>
          <a:xfrm>
            <a:off x="287524" y="1500730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solidFill>
                  <a:srgbClr val="356F9B"/>
                </a:solidFill>
                <a:latin typeface="Calibri"/>
              </a:rPr>
              <a:t>Art. 3º LC n º309/2023</a:t>
            </a:r>
            <a:r>
              <a:rPr lang="pt-BR" sz="1500" dirty="0">
                <a:solidFill>
                  <a:srgbClr val="356F9B"/>
                </a:solidFill>
                <a:latin typeface="Calibri"/>
              </a:rPr>
              <a:t> </a:t>
            </a:r>
            <a:endParaRPr lang="pt-BR" sz="1800" dirty="0">
              <a:solidFill>
                <a:srgbClr val="356F9B"/>
              </a:solidFill>
              <a:latin typeface="Calibri"/>
            </a:endParaRPr>
          </a:p>
          <a:p>
            <a:pPr algn="just"/>
            <a:endParaRPr lang="pt-BR" sz="1800" b="0" dirty="0">
              <a:solidFill>
                <a:srgbClr val="356F9B"/>
              </a:solidFill>
              <a:latin typeface="Calibri"/>
            </a:endParaRPr>
          </a:p>
          <a:p>
            <a:pPr algn="just"/>
            <a:r>
              <a:rPr lang="pt-BR" sz="1800" b="0" dirty="0">
                <a:solidFill>
                  <a:srgbClr val="356F9B"/>
                </a:solidFill>
                <a:latin typeface="Calibri"/>
              </a:rPr>
              <a:t>§ 5.° No Poder Executivo Estadual, a </a:t>
            </a:r>
            <a:r>
              <a:rPr lang="pt-BR" sz="1800" dirty="0">
                <a:solidFill>
                  <a:srgbClr val="356F9B"/>
                </a:solidFill>
                <a:latin typeface="Calibri"/>
              </a:rPr>
              <a:t>atividade de auditoria interna governamental </a:t>
            </a:r>
            <a:r>
              <a:rPr lang="pt-BR" sz="1800" b="0" dirty="0">
                <a:solidFill>
                  <a:srgbClr val="356F9B"/>
                </a:solidFill>
                <a:latin typeface="Calibri"/>
              </a:rPr>
              <a:t>é exercida pelas seguintes Unidades de Auditoria Interna Governamental:</a:t>
            </a:r>
          </a:p>
          <a:p>
            <a:pPr algn="just"/>
            <a:r>
              <a:rPr lang="pt-BR" sz="1800" b="0" dirty="0">
                <a:solidFill>
                  <a:srgbClr val="356F9B"/>
                </a:solidFill>
                <a:latin typeface="Calibri"/>
              </a:rPr>
              <a:t>I – </a:t>
            </a:r>
            <a:r>
              <a:rPr lang="pt-BR" sz="1800" dirty="0">
                <a:solidFill>
                  <a:srgbClr val="356F9B"/>
                </a:solidFill>
                <a:latin typeface="Calibri"/>
              </a:rPr>
              <a:t>Controladoria e Ouvidoria Geral</a:t>
            </a:r>
            <a:r>
              <a:rPr lang="pt-BR" sz="1800" b="0" dirty="0">
                <a:solidFill>
                  <a:srgbClr val="356F9B"/>
                </a:solidFill>
                <a:latin typeface="Calibri"/>
              </a:rPr>
              <a:t>, órgão central do sistema de controle interno, na sua função de auditoria interna governamental;</a:t>
            </a:r>
          </a:p>
          <a:p>
            <a:pPr algn="just"/>
            <a:r>
              <a:rPr lang="pt-BR" sz="1800" b="0" dirty="0">
                <a:solidFill>
                  <a:srgbClr val="356F9B"/>
                </a:solidFill>
                <a:latin typeface="Calibri"/>
              </a:rPr>
              <a:t>II – </a:t>
            </a:r>
            <a:r>
              <a:rPr lang="pt-BR" sz="1800" dirty="0">
                <a:solidFill>
                  <a:srgbClr val="356F9B"/>
                </a:solidFill>
                <a:latin typeface="Calibri"/>
              </a:rPr>
              <a:t>Unidades de Auditorias Internas próprias das entidades da Administração Indireta </a:t>
            </a:r>
            <a:r>
              <a:rPr lang="pt-BR" sz="1800" b="0" dirty="0">
                <a:solidFill>
                  <a:srgbClr val="356F9B"/>
                </a:solidFill>
                <a:latin typeface="Calibri"/>
              </a:rPr>
              <a:t>do Poder Executivo.</a:t>
            </a:r>
          </a:p>
          <a:p>
            <a:pPr algn="just"/>
            <a:endParaRPr lang="pt-BR" sz="1800" b="0" dirty="0">
              <a:solidFill>
                <a:srgbClr val="356F9B"/>
              </a:solidFill>
              <a:latin typeface="Calibri"/>
            </a:endParaRPr>
          </a:p>
          <a:p>
            <a:pPr algn="just"/>
            <a:r>
              <a:rPr lang="pt-BR" sz="1800" b="0" dirty="0">
                <a:solidFill>
                  <a:srgbClr val="356F9B"/>
                </a:solidFill>
                <a:latin typeface="Calibri"/>
              </a:rPr>
              <a:t>§ 6.° </a:t>
            </a:r>
            <a:r>
              <a:rPr lang="pt-BR" sz="1800" dirty="0">
                <a:solidFill>
                  <a:srgbClr val="356F9B"/>
                </a:solidFill>
                <a:latin typeface="Calibri"/>
              </a:rPr>
              <a:t>Excepcionalmente</a:t>
            </a:r>
            <a:r>
              <a:rPr lang="pt-BR" sz="1800" b="0" dirty="0">
                <a:solidFill>
                  <a:srgbClr val="356F9B"/>
                </a:solidFill>
                <a:latin typeface="Calibri"/>
              </a:rPr>
              <a:t>, compõem o conjunto de Unidades de Auditoria Interna Governamental, as </a:t>
            </a:r>
            <a:r>
              <a:rPr lang="pt-BR" sz="1800" dirty="0">
                <a:solidFill>
                  <a:srgbClr val="356F9B"/>
                </a:solidFill>
                <a:latin typeface="Calibri"/>
              </a:rPr>
              <a:t>unidades de auditoria interna integrantes da estrutura administrativa dos órgãos</a:t>
            </a:r>
            <a:r>
              <a:rPr lang="pt-BR" sz="1800" b="0" dirty="0">
                <a:solidFill>
                  <a:srgbClr val="356F9B"/>
                </a:solidFill>
                <a:latin typeface="Calibri"/>
              </a:rPr>
              <a:t> da Administração Direta, conforme previsão legal.</a:t>
            </a:r>
          </a:p>
          <a:p>
            <a:pPr algn="just"/>
            <a:endParaRPr lang="pt-BR" sz="1800" b="0" dirty="0">
              <a:solidFill>
                <a:srgbClr val="356F9B"/>
              </a:solidFill>
              <a:latin typeface="Calibri"/>
            </a:endParaRPr>
          </a:p>
          <a:p>
            <a:pPr algn="just"/>
            <a:endParaRPr lang="pt-BR" sz="1800" b="0" dirty="0">
              <a:solidFill>
                <a:srgbClr val="356F9B"/>
              </a:solidFill>
              <a:latin typeface="Calibri"/>
            </a:endParaRPr>
          </a:p>
          <a:p>
            <a:pPr algn="just"/>
            <a:endParaRPr lang="pt-BR" sz="1800" b="0" dirty="0">
              <a:solidFill>
                <a:srgbClr val="356F9B"/>
              </a:solidFill>
              <a:latin typeface="Calibri"/>
            </a:endParaRPr>
          </a:p>
          <a:p>
            <a:pPr algn="just"/>
            <a:endParaRPr lang="pt-BR" sz="1800" b="0" dirty="0">
              <a:solidFill>
                <a:srgbClr val="356F9B"/>
              </a:solidFill>
              <a:latin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1E7D097-5203-B393-DF06-9980AA61E58A}"/>
              </a:ext>
            </a:extLst>
          </p:cNvPr>
          <p:cNvSpPr txBox="1"/>
          <p:nvPr/>
        </p:nvSpPr>
        <p:spPr>
          <a:xfrm>
            <a:off x="1475656" y="350522"/>
            <a:ext cx="5076825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dirty="0">
                <a:solidFill>
                  <a:srgbClr val="002060"/>
                </a:solidFill>
              </a:rPr>
              <a:t>SISTEMA DE CONTROLE INTERNO DO PODER EXECUTIVO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C49115C-3639-9E88-6E38-038A78CD6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4922114"/>
            <a:ext cx="30099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6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">
            <a:extLst>
              <a:ext uri="{FF2B5EF4-FFF2-40B4-BE49-F238E27FC236}">
                <a16:creationId xmlns:a16="http://schemas.microsoft.com/office/drawing/2014/main" id="{B071B806-1180-7249-0D4F-524A2FF40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376363"/>
            <a:ext cx="5157788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50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94CB91A-103D-FCC5-3251-FAE574D86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48" y="1"/>
            <a:ext cx="9144000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95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>
            <a:extLst>
              <a:ext uri="{FF2B5EF4-FFF2-40B4-BE49-F238E27FC236}">
                <a16:creationId xmlns:a16="http://schemas.microsoft.com/office/drawing/2014/main" id="{2A923F97-4940-8F27-F230-4D96A16F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07501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ontroladoria e Ouvidoria Geral do Estado H">
            <a:extLst>
              <a:ext uri="{FF2B5EF4-FFF2-40B4-BE49-F238E27FC236}">
                <a16:creationId xmlns:a16="http://schemas.microsoft.com/office/drawing/2014/main" id="{49C13824-E18E-0066-1F4D-6EFF6BE92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933825"/>
            <a:ext cx="4398962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">
            <a:extLst>
              <a:ext uri="{FF2B5EF4-FFF2-40B4-BE49-F238E27FC236}">
                <a16:creationId xmlns:a16="http://schemas.microsoft.com/office/drawing/2014/main" id="{B071B806-1180-7249-0D4F-524A2FF40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4099" name="Picture 4" descr="Controladoria e Ouvidoria Geral do Estado H">
            <a:extLst>
              <a:ext uri="{FF2B5EF4-FFF2-40B4-BE49-F238E27FC236}">
                <a16:creationId xmlns:a16="http://schemas.microsoft.com/office/drawing/2014/main" id="{4C22B46B-90F8-ED16-C53F-E7F27E579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78B169C-EECC-7693-2082-ECB70A09F463}"/>
              </a:ext>
            </a:extLst>
          </p:cNvPr>
          <p:cNvSpPr txBox="1"/>
          <p:nvPr/>
        </p:nvSpPr>
        <p:spPr>
          <a:xfrm>
            <a:off x="395288" y="185738"/>
            <a:ext cx="67691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METODOLOGIA</a:t>
            </a:r>
          </a:p>
        </p:txBody>
      </p:sp>
      <p:pic>
        <p:nvPicPr>
          <p:cNvPr id="4102" name="Imagem 1">
            <a:extLst>
              <a:ext uri="{FF2B5EF4-FFF2-40B4-BE49-F238E27FC236}">
                <a16:creationId xmlns:a16="http://schemas.microsoft.com/office/drawing/2014/main" id="{FF337876-0B8A-99AD-8B7B-F13FAB67B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4D16C0B-A8F8-3AA5-1D9D-A52302D8CEF9}"/>
              </a:ext>
            </a:extLst>
          </p:cNvPr>
          <p:cNvSpPr txBox="1"/>
          <p:nvPr/>
        </p:nvSpPr>
        <p:spPr>
          <a:xfrm>
            <a:off x="971600" y="1215370"/>
            <a:ext cx="720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b="0" i="1" dirty="0">
              <a:solidFill>
                <a:srgbClr val="356F9B"/>
              </a:solidFill>
              <a:latin typeface="Calibri"/>
              <a:cs typeface="+mn-cs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b="0" i="1" dirty="0">
                <a:solidFill>
                  <a:srgbClr val="356F9B"/>
                </a:solidFill>
                <a:latin typeface="Calibri"/>
                <a:cs typeface="+mn-cs"/>
              </a:rPr>
              <a:t>Download</a:t>
            </a:r>
            <a:r>
              <a:rPr lang="pt-BR" b="0" dirty="0">
                <a:solidFill>
                  <a:srgbClr val="356F9B"/>
                </a:solidFill>
                <a:latin typeface="Calibri"/>
                <a:cs typeface="+mn-cs"/>
              </a:rPr>
              <a:t> de três documentos no site do TCE: </a:t>
            </a:r>
            <a:r>
              <a:rPr lang="pt-BR" dirty="0">
                <a:solidFill>
                  <a:srgbClr val="356F9B"/>
                </a:solidFill>
                <a:latin typeface="Calibri"/>
                <a:cs typeface="+mn-cs"/>
              </a:rPr>
              <a:t>certificado de auditoria</a:t>
            </a:r>
            <a:r>
              <a:rPr lang="pt-BR" b="0" dirty="0">
                <a:solidFill>
                  <a:srgbClr val="356F9B"/>
                </a:solidFill>
                <a:latin typeface="Calibri"/>
                <a:cs typeface="+mn-cs"/>
              </a:rPr>
              <a:t>,</a:t>
            </a:r>
            <a:r>
              <a:rPr lang="pt-BR" dirty="0">
                <a:solidFill>
                  <a:srgbClr val="356F9B"/>
                </a:solidFill>
                <a:latin typeface="Calibri"/>
                <a:cs typeface="+mn-cs"/>
              </a:rPr>
              <a:t> voto do relator </a:t>
            </a:r>
            <a:r>
              <a:rPr lang="pt-BR" b="0" dirty="0">
                <a:solidFill>
                  <a:srgbClr val="356F9B"/>
                </a:solidFill>
                <a:latin typeface="Calibri"/>
                <a:cs typeface="+mn-cs"/>
              </a:rPr>
              <a:t>e </a:t>
            </a:r>
            <a:r>
              <a:rPr lang="pt-BR" dirty="0">
                <a:solidFill>
                  <a:srgbClr val="356F9B"/>
                </a:solidFill>
                <a:latin typeface="Calibri"/>
                <a:cs typeface="+mn-cs"/>
              </a:rPr>
              <a:t>acórdão de julgamento</a:t>
            </a:r>
            <a:r>
              <a:rPr lang="pt-BR" b="0" dirty="0">
                <a:solidFill>
                  <a:srgbClr val="356F9B"/>
                </a:solidFill>
                <a:latin typeface="Calibri"/>
                <a:cs typeface="+mn-cs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b="0" dirty="0">
              <a:solidFill>
                <a:srgbClr val="356F9B"/>
              </a:solidFill>
              <a:latin typeface="Calibri"/>
              <a:cs typeface="+mn-cs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b="0" dirty="0">
                <a:solidFill>
                  <a:srgbClr val="356F9B"/>
                </a:solidFill>
                <a:latin typeface="Calibri"/>
                <a:cs typeface="+mn-cs"/>
              </a:rPr>
              <a:t>22 processos foram divididos entre três auditores da equipe da Coordenadoria de Controladoria (CCONT), e da Assessoria de Controle Interno e Ouvidoria (ASCOU) para identificar as </a:t>
            </a:r>
            <a:r>
              <a:rPr lang="pt-BR" dirty="0">
                <a:solidFill>
                  <a:srgbClr val="356F9B"/>
                </a:solidFill>
                <a:latin typeface="Calibri"/>
                <a:cs typeface="+mn-cs"/>
              </a:rPr>
              <a:t>ocorrências</a:t>
            </a:r>
            <a:r>
              <a:rPr lang="pt-BR" b="0" dirty="0">
                <a:solidFill>
                  <a:srgbClr val="356F9B"/>
                </a:solidFill>
                <a:latin typeface="Calibri"/>
                <a:cs typeface="+mn-cs"/>
              </a:rPr>
              <a:t>, </a:t>
            </a:r>
            <a:r>
              <a:rPr lang="pt-BR" dirty="0">
                <a:solidFill>
                  <a:srgbClr val="356F9B"/>
                </a:solidFill>
                <a:latin typeface="Calibri"/>
                <a:cs typeface="+mn-cs"/>
              </a:rPr>
              <a:t>recomendações</a:t>
            </a:r>
            <a:r>
              <a:rPr lang="pt-BR" b="0" dirty="0">
                <a:solidFill>
                  <a:srgbClr val="356F9B"/>
                </a:solidFill>
                <a:latin typeface="Calibri"/>
                <a:cs typeface="+mn-cs"/>
              </a:rPr>
              <a:t> e </a:t>
            </a:r>
            <a:r>
              <a:rPr lang="pt-BR" dirty="0">
                <a:solidFill>
                  <a:srgbClr val="356F9B"/>
                </a:solidFill>
                <a:latin typeface="Calibri"/>
                <a:cs typeface="+mn-cs"/>
              </a:rPr>
              <a:t>determinações</a:t>
            </a:r>
            <a:r>
              <a:rPr lang="pt-BR" b="0" dirty="0">
                <a:solidFill>
                  <a:srgbClr val="356F9B"/>
                </a:solidFill>
                <a:latin typeface="Calibri"/>
                <a:cs typeface="+mn-cs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b="0" dirty="0">
              <a:solidFill>
                <a:srgbClr val="356F9B"/>
              </a:solidFill>
              <a:latin typeface="Calibri"/>
              <a:cs typeface="+mn-cs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b="0" dirty="0">
                <a:solidFill>
                  <a:srgbClr val="356F9B"/>
                </a:solidFill>
                <a:latin typeface="Calibri"/>
                <a:cs typeface="+mn-cs"/>
              </a:rPr>
              <a:t>Por fim, cada registro foi classificado em </a:t>
            </a:r>
            <a:r>
              <a:rPr lang="pt-BR" dirty="0">
                <a:solidFill>
                  <a:srgbClr val="356F9B"/>
                </a:solidFill>
                <a:latin typeface="Calibri"/>
                <a:cs typeface="+mn-cs"/>
              </a:rPr>
              <a:t>Tema e Assunto (subtema) </a:t>
            </a:r>
            <a:r>
              <a:rPr lang="pt-BR" b="0" dirty="0">
                <a:solidFill>
                  <a:srgbClr val="356F9B"/>
                </a:solidFill>
                <a:latin typeface="Calibri"/>
                <a:cs typeface="+mn-cs"/>
              </a:rPr>
              <a:t>para que fosse contabilizado.</a:t>
            </a:r>
          </a:p>
          <a:p>
            <a:endParaRPr lang="pt-BR" sz="2000" b="0" dirty="0">
              <a:solidFill>
                <a:srgbClr val="356F9B"/>
              </a:solidFill>
              <a:latin typeface="Calibri"/>
              <a:cs typeface="+mn-cs"/>
            </a:endParaRPr>
          </a:p>
          <a:p>
            <a:pPr algn="ctr"/>
            <a:r>
              <a:rPr lang="pt-BR" b="0" dirty="0">
                <a:solidFill>
                  <a:srgbClr val="356F9B"/>
                </a:solidFill>
                <a:latin typeface="Calibri"/>
                <a:cs typeface="+mn-cs"/>
              </a:rPr>
              <a:t> </a:t>
            </a:r>
            <a:endParaRPr lang="pt-BR" sz="2000" dirty="0">
              <a:solidFill>
                <a:srgbClr val="356F9B"/>
              </a:solidFill>
              <a:latin typeface="Calibri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b="0" dirty="0">
              <a:solidFill>
                <a:srgbClr val="356F9B"/>
              </a:solidFill>
              <a:latin typeface="Calibri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41717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3">
            <a:extLst>
              <a:ext uri="{FF2B5EF4-FFF2-40B4-BE49-F238E27FC236}">
                <a16:creationId xmlns:a16="http://schemas.microsoft.com/office/drawing/2014/main" id="{4B61B015-251F-D245-E3B0-9AE21F47FC8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7171" name="Picture 4" descr="Controladoria e Ouvidoria Geral do Estado H">
            <a:extLst>
              <a:ext uri="{FF2B5EF4-FFF2-40B4-BE49-F238E27FC236}">
                <a16:creationId xmlns:a16="http://schemas.microsoft.com/office/drawing/2014/main" id="{1BAE0F0C-7B31-EAF4-15BC-92F3CBF78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62A275E-C39F-DDA6-AE73-6B3EC7C27E32}"/>
              </a:ext>
            </a:extLst>
          </p:cNvPr>
          <p:cNvSpPr txBox="1"/>
          <p:nvPr/>
        </p:nvSpPr>
        <p:spPr>
          <a:xfrm>
            <a:off x="395288" y="185738"/>
            <a:ext cx="67691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RESULTADOS</a:t>
            </a:r>
          </a:p>
        </p:txBody>
      </p:sp>
      <p:pic>
        <p:nvPicPr>
          <p:cNvPr id="7173" name="Imagem 1">
            <a:extLst>
              <a:ext uri="{FF2B5EF4-FFF2-40B4-BE49-F238E27FC236}">
                <a16:creationId xmlns:a16="http://schemas.microsoft.com/office/drawing/2014/main" id="{51BB83BB-AFB9-C647-10FB-6355D7A93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7F5948D-1D8B-0BA7-09CD-DB739C9C4A7D}"/>
              </a:ext>
            </a:extLst>
          </p:cNvPr>
          <p:cNvSpPr txBox="1"/>
          <p:nvPr/>
        </p:nvSpPr>
        <p:spPr>
          <a:xfrm flipH="1">
            <a:off x="555625" y="1308100"/>
            <a:ext cx="8223250" cy="391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pt-BR" sz="1800" b="0" dirty="0">
              <a:latin typeface="TimesNewRomanPSMT"/>
            </a:endParaRPr>
          </a:p>
          <a:p>
            <a:pPr indent="449580" algn="just">
              <a:lnSpc>
                <a:spcPct val="115000"/>
              </a:lnSpc>
              <a:spcAft>
                <a:spcPts val="600"/>
              </a:spcAft>
            </a:pPr>
            <a:r>
              <a:rPr lang="pt-BR" sz="2200" b="0" dirty="0">
                <a:solidFill>
                  <a:srgbClr val="356F9B"/>
                </a:solidFill>
                <a:latin typeface="Calibri"/>
                <a:cs typeface="+mn-cs"/>
              </a:rPr>
              <a:t>A análise de </a:t>
            </a:r>
            <a:r>
              <a:rPr lang="pt-BR" sz="2200" dirty="0">
                <a:solidFill>
                  <a:srgbClr val="356F9B"/>
                </a:solidFill>
                <a:latin typeface="Calibri"/>
                <a:cs typeface="+mn-cs"/>
              </a:rPr>
              <a:t>processos </a:t>
            </a:r>
            <a:r>
              <a:rPr lang="pt-BR" sz="2200" b="0" dirty="0">
                <a:solidFill>
                  <a:srgbClr val="356F9B"/>
                </a:solidFill>
                <a:latin typeface="Calibri"/>
                <a:cs typeface="+mn-cs"/>
              </a:rPr>
              <a:t>julgados do início de 2022 até 07/08/2023 que resultaram em “multa” e/ou “irregularidade” :</a:t>
            </a:r>
          </a:p>
          <a:p>
            <a:pPr indent="449580" algn="just">
              <a:lnSpc>
                <a:spcPct val="115000"/>
              </a:lnSpc>
              <a:spcAft>
                <a:spcPts val="600"/>
              </a:spcAft>
            </a:pPr>
            <a:endParaRPr lang="pt-BR" sz="2200" b="0" dirty="0">
              <a:solidFill>
                <a:srgbClr val="356F9B"/>
              </a:solidFill>
              <a:latin typeface="Calibri"/>
              <a:cs typeface="+mn-cs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356F9B"/>
                </a:solidFill>
                <a:latin typeface="Calibri"/>
                <a:cs typeface="+mn-cs"/>
              </a:rPr>
              <a:t>22 processos </a:t>
            </a:r>
            <a:r>
              <a:rPr lang="pt-BR" sz="2200" b="0" dirty="0">
                <a:solidFill>
                  <a:srgbClr val="356F9B"/>
                </a:solidFill>
                <a:latin typeface="Calibri"/>
                <a:cs typeface="+mn-cs"/>
              </a:rPr>
              <a:t>com </a:t>
            </a:r>
            <a:r>
              <a:rPr lang="pt-BR" sz="2200" dirty="0">
                <a:solidFill>
                  <a:srgbClr val="356F9B"/>
                </a:solidFill>
                <a:latin typeface="Calibri"/>
                <a:cs typeface="+mn-cs"/>
              </a:rPr>
              <a:t>irregularidade e/ou multa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356F9B"/>
                </a:solidFill>
                <a:latin typeface="Calibri"/>
                <a:cs typeface="+mn-cs"/>
              </a:rPr>
              <a:t>218 ocorrências:</a:t>
            </a:r>
            <a:endParaRPr lang="pt-BR" sz="2200" b="0" dirty="0">
              <a:solidFill>
                <a:srgbClr val="356F9B"/>
              </a:solidFill>
              <a:latin typeface="Calibri"/>
              <a:cs typeface="+mn-cs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356F9B"/>
                </a:solidFill>
                <a:latin typeface="Calibri"/>
                <a:cs typeface="+mn-cs"/>
              </a:rPr>
              <a:t>93 ocorrências </a:t>
            </a:r>
            <a:r>
              <a:rPr lang="pt-BR" sz="2200" b="0" dirty="0">
                <a:solidFill>
                  <a:srgbClr val="356F9B"/>
                </a:solidFill>
                <a:latin typeface="Calibri"/>
                <a:cs typeface="+mn-cs"/>
              </a:rPr>
              <a:t>geraram </a:t>
            </a:r>
            <a:r>
              <a:rPr lang="pt-BR" sz="2200" dirty="0">
                <a:solidFill>
                  <a:srgbClr val="356F9B"/>
                </a:solidFill>
                <a:latin typeface="Calibri"/>
                <a:cs typeface="+mn-cs"/>
              </a:rPr>
              <a:t>multas </a:t>
            </a:r>
            <a:r>
              <a:rPr lang="pt-BR" sz="2200" b="0" dirty="0">
                <a:solidFill>
                  <a:srgbClr val="356F9B"/>
                </a:solidFill>
                <a:latin typeface="Calibri"/>
                <a:cs typeface="+mn-cs"/>
              </a:rPr>
              <a:t>aos responsáveis; e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356F9B"/>
                </a:solidFill>
                <a:latin typeface="Calibri"/>
                <a:cs typeface="+mn-cs"/>
              </a:rPr>
              <a:t>38 ocorrências geraram envio de 6 processos a</a:t>
            </a:r>
            <a:r>
              <a:rPr lang="pt-BR" sz="2200" b="0" dirty="0">
                <a:solidFill>
                  <a:srgbClr val="356F9B"/>
                </a:solidFill>
                <a:latin typeface="Calibri"/>
                <a:cs typeface="+mn-cs"/>
              </a:rPr>
              <a:t>o </a:t>
            </a:r>
            <a:r>
              <a:rPr lang="pt-BR" sz="2200" dirty="0">
                <a:solidFill>
                  <a:srgbClr val="356F9B"/>
                </a:solidFill>
                <a:latin typeface="Calibri"/>
                <a:cs typeface="+mn-cs"/>
              </a:rPr>
              <a:t>Ministério Público Estadual - MPE</a:t>
            </a:r>
            <a:r>
              <a:rPr lang="pt-BR" sz="2200" b="0" dirty="0">
                <a:solidFill>
                  <a:srgbClr val="356F9B"/>
                </a:solidFill>
                <a:latin typeface="Calibri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008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>
            <a:extLst>
              <a:ext uri="{FF2B5EF4-FFF2-40B4-BE49-F238E27FC236}">
                <a16:creationId xmlns:a16="http://schemas.microsoft.com/office/drawing/2014/main" id="{34A0D592-9874-70A4-368C-3D611B52E48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8195" name="Picture 4" descr="Controladoria e Ouvidoria Geral do Estado H">
            <a:extLst>
              <a:ext uri="{FF2B5EF4-FFF2-40B4-BE49-F238E27FC236}">
                <a16:creationId xmlns:a16="http://schemas.microsoft.com/office/drawing/2014/main" id="{AFE71297-9EC3-D3E1-BC06-9C50A78DC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9827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2CAF1F4-62EF-0AA4-CA3C-6D2435EDB81E}"/>
              </a:ext>
            </a:extLst>
          </p:cNvPr>
          <p:cNvSpPr txBox="1"/>
          <p:nvPr/>
        </p:nvSpPr>
        <p:spPr>
          <a:xfrm>
            <a:off x="395288" y="185738"/>
            <a:ext cx="67691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</a:rPr>
              <a:t>Quantidade de Ocorrências por Tema</a:t>
            </a:r>
          </a:p>
        </p:txBody>
      </p:sp>
      <p:pic>
        <p:nvPicPr>
          <p:cNvPr id="8197" name="Imagem 1">
            <a:extLst>
              <a:ext uri="{FF2B5EF4-FFF2-40B4-BE49-F238E27FC236}">
                <a16:creationId xmlns:a16="http://schemas.microsoft.com/office/drawing/2014/main" id="{E6D3D2B1-2FE2-905D-384A-E88258698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/>
        </p:nvGraphicFramePr>
        <p:xfrm>
          <a:off x="1115617" y="1123950"/>
          <a:ext cx="6912768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520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">
            <a:extLst>
              <a:ext uri="{FF2B5EF4-FFF2-40B4-BE49-F238E27FC236}">
                <a16:creationId xmlns:a16="http://schemas.microsoft.com/office/drawing/2014/main" id="{F813E873-87D2-0C0B-1AC7-4BBAF463B6C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9219" name="Picture 4" descr="Controladoria e Ouvidoria Geral do Estado H">
            <a:extLst>
              <a:ext uri="{FF2B5EF4-FFF2-40B4-BE49-F238E27FC236}">
                <a16:creationId xmlns:a16="http://schemas.microsoft.com/office/drawing/2014/main" id="{60A7E367-E18A-0130-18E3-6A496939D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524" y="32704"/>
            <a:ext cx="1767558" cy="8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A1D0EFC-A9A1-17FD-F954-EBE3B25C5BE8}"/>
              </a:ext>
            </a:extLst>
          </p:cNvPr>
          <p:cNvSpPr txBox="1"/>
          <p:nvPr/>
        </p:nvSpPr>
        <p:spPr>
          <a:xfrm>
            <a:off x="395288" y="185738"/>
            <a:ext cx="6769100" cy="9656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pt-BR" sz="2500" dirty="0">
                <a:solidFill>
                  <a:schemeClr val="accent5">
                    <a:lumMod val="50000"/>
                  </a:schemeClr>
                </a:solidFill>
              </a:rPr>
              <a:t>Assuntos mais Recorrentes nos Julgados</a:t>
            </a:r>
          </a:p>
          <a:p>
            <a:pPr>
              <a:defRPr/>
            </a:pPr>
            <a:endParaRPr lang="pt-B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221" name="Imagem 1">
            <a:extLst>
              <a:ext uri="{FF2B5EF4-FFF2-40B4-BE49-F238E27FC236}">
                <a16:creationId xmlns:a16="http://schemas.microsoft.com/office/drawing/2014/main" id="{605A557E-7CDA-DDD9-57C7-20CCC1D7C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/>
          <p:nvPr/>
        </p:nvGraphicFramePr>
        <p:xfrm>
          <a:off x="683568" y="692149"/>
          <a:ext cx="7129139" cy="581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795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">
            <a:extLst>
              <a:ext uri="{FF2B5EF4-FFF2-40B4-BE49-F238E27FC236}">
                <a16:creationId xmlns:a16="http://schemas.microsoft.com/office/drawing/2014/main" id="{A077E241-DA4A-E466-40AB-9F8412519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0243" name="Picture 4" descr="Controladoria e Ouvidoria Geral do Estado H">
            <a:extLst>
              <a:ext uri="{FF2B5EF4-FFF2-40B4-BE49-F238E27FC236}">
                <a16:creationId xmlns:a16="http://schemas.microsoft.com/office/drawing/2014/main" id="{2C2FB8BD-468A-33A1-EC52-49F9B1F06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15690"/>
            <a:ext cx="1587500" cy="77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BA5E90D-B9FB-004C-E3A2-61ED7558226E}"/>
              </a:ext>
            </a:extLst>
          </p:cNvPr>
          <p:cNvSpPr txBox="1"/>
          <p:nvPr/>
        </p:nvSpPr>
        <p:spPr>
          <a:xfrm>
            <a:off x="176188" y="185738"/>
            <a:ext cx="7348140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10 Assuntos que mais geraram Multas aos Responsáveis</a:t>
            </a:r>
          </a:p>
        </p:txBody>
      </p:sp>
      <p:pic>
        <p:nvPicPr>
          <p:cNvPr id="10245" name="Imagem 1">
            <a:extLst>
              <a:ext uri="{FF2B5EF4-FFF2-40B4-BE49-F238E27FC236}">
                <a16:creationId xmlns:a16="http://schemas.microsoft.com/office/drawing/2014/main" id="{7B6CEDD1-7AAE-F022-3D9D-662006591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/>
          <p:nvPr/>
        </p:nvGraphicFramePr>
        <p:xfrm>
          <a:off x="539552" y="858764"/>
          <a:ext cx="7165359" cy="564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686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">
            <a:extLst>
              <a:ext uri="{FF2B5EF4-FFF2-40B4-BE49-F238E27FC236}">
                <a16:creationId xmlns:a16="http://schemas.microsoft.com/office/drawing/2014/main" id="{796A2A27-6AB9-D1C2-01C3-FB0A9E0E4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687705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1267" name="Picture 4" descr="Controladoria e Ouvidoria Geral do Estado H">
            <a:extLst>
              <a:ext uri="{FF2B5EF4-FFF2-40B4-BE49-F238E27FC236}">
                <a16:creationId xmlns:a16="http://schemas.microsoft.com/office/drawing/2014/main" id="{13361A29-C8EE-ABCB-48B4-4DC7F3150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61228"/>
            <a:ext cx="1695450" cy="70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B70EDE1-78AF-7D86-E209-4D38BC137C4B}"/>
              </a:ext>
            </a:extLst>
          </p:cNvPr>
          <p:cNvSpPr txBox="1"/>
          <p:nvPr/>
        </p:nvSpPr>
        <p:spPr>
          <a:xfrm>
            <a:off x="4851" y="165200"/>
            <a:ext cx="7416824" cy="399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900" b="1" i="0" spc="25" dirty="0"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Assuntos que geraram Envio ao Ministério Público Estadual</a:t>
            </a:r>
            <a:endParaRPr lang="pt-BR" sz="1900" b="1" i="1" dirty="0">
              <a:solidFill>
                <a:schemeClr val="accent5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1269" name="Imagem 1">
            <a:extLst>
              <a:ext uri="{FF2B5EF4-FFF2-40B4-BE49-F238E27FC236}">
                <a16:creationId xmlns:a16="http://schemas.microsoft.com/office/drawing/2014/main" id="{29A8F8F0-2910-F70D-85EF-9907DEEBE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9144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/>
          <p:nvPr/>
        </p:nvGraphicFramePr>
        <p:xfrm>
          <a:off x="827584" y="833437"/>
          <a:ext cx="7344815" cy="5408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04841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8160e33-5497-4f3b-9e92-92dffb8a7f5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CDEBE7311E7F4F899B73FA3219FCCD" ma:contentTypeVersion="6" ma:contentTypeDescription="Create a new document." ma:contentTypeScope="" ma:versionID="d310bf1acfa9b1daf6a9d1645d227e19">
  <xsd:schema xmlns:xsd="http://www.w3.org/2001/XMLSchema" xmlns:xs="http://www.w3.org/2001/XMLSchema" xmlns:p="http://schemas.microsoft.com/office/2006/metadata/properties" xmlns:ns3="8d0f5291-fc6b-4c08-bc3f-01105541eda2" xmlns:ns4="f8160e33-5497-4f3b-9e92-92dffb8a7f51" targetNamespace="http://schemas.microsoft.com/office/2006/metadata/properties" ma:root="true" ma:fieldsID="848b50714b61e201944fb63b1306d7cc" ns3:_="" ns4:_="">
    <xsd:import namespace="8d0f5291-fc6b-4c08-bc3f-01105541eda2"/>
    <xsd:import namespace="f8160e33-5497-4f3b-9e92-92dffb8a7f5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f5291-fc6b-4c08-bc3f-01105541ed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60e33-5497-4f3b-9e92-92dffb8a7f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433F5D-A285-4C12-A68B-42E3278E28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BC9854-DA96-4D6D-A4BA-79EFD39165F2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f8160e33-5497-4f3b-9e92-92dffb8a7f51"/>
    <ds:schemaRef ds:uri="http://purl.org/dc/dcmitype/"/>
    <ds:schemaRef ds:uri="8d0f5291-fc6b-4c08-bc3f-01105541eda2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05FBC38-B6EF-49FA-8BDD-AB79AEA068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0f5291-fc6b-4c08-bc3f-01105541eda2"/>
    <ds:schemaRef ds:uri="f8160e33-5497-4f3b-9e92-92dffb8a7f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4674</TotalTime>
  <Words>1288</Words>
  <Application>Microsoft Office PowerPoint</Application>
  <PresentationFormat>Apresentação na tela (4:3)</PresentationFormat>
  <Paragraphs>123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41" baseType="lpstr">
      <vt:lpstr>Arial</vt:lpstr>
      <vt:lpstr>Calibri</vt:lpstr>
      <vt:lpstr>Kanit</vt:lpstr>
      <vt:lpstr>Soleto Black</vt:lpstr>
      <vt:lpstr>Times New Roman</vt:lpstr>
      <vt:lpstr>TimesNewRomanPSMT</vt:lpstr>
      <vt:lpstr>Wingdings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maria.josiene</dc:creator>
  <cp:lastModifiedBy>Maria</cp:lastModifiedBy>
  <cp:revision>612</cp:revision>
  <dcterms:created xsi:type="dcterms:W3CDTF">2016-05-05T18:29:00Z</dcterms:created>
  <dcterms:modified xsi:type="dcterms:W3CDTF">2024-05-28T19:14:50Z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0x01010032CDEBE7311E7F4F899B73FA3219FCCD</vt:lpwstr>
  </property>
</Properties>
</file>