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8" r:id="rId5"/>
    <p:sldId id="341" r:id="rId6"/>
    <p:sldId id="334" r:id="rId7"/>
    <p:sldId id="376" r:id="rId8"/>
    <p:sldId id="366" r:id="rId9"/>
    <p:sldId id="367" r:id="rId10"/>
    <p:sldId id="377" r:id="rId11"/>
    <p:sldId id="378" r:id="rId12"/>
    <p:sldId id="379" r:id="rId13"/>
    <p:sldId id="262" r:id="rId1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252" autoAdjust="0"/>
  </p:normalViewPr>
  <p:slideViewPr>
    <p:cSldViewPr>
      <p:cViewPr varScale="1">
        <p:scale>
          <a:sx n="60" d="100"/>
          <a:sy n="60" d="100"/>
        </p:scale>
        <p:origin x="14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controle interno'!$C$1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3-42DC-9FB5-F6807176CB4E}"/>
            </c:ext>
          </c:extLst>
        </c:ser>
        <c:ser>
          <c:idx val="1"/>
          <c:order val="1"/>
          <c:tx>
            <c:strRef>
              <c:f>'tema controle interno'!$D$1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3-42DC-9FB5-F6807176CB4E}"/>
            </c:ext>
          </c:extLst>
        </c:ser>
        <c:ser>
          <c:idx val="2"/>
          <c:order val="2"/>
          <c:tx>
            <c:strRef>
              <c:f>'tema controle interno'!$E$1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3-42DC-9FB5-F6807176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8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12/06/2024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12/06/2024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sec.ce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ixaDeTexto 2">
            <a:extLst>
              <a:ext uri="{FF2B5EF4-FFF2-40B4-BE49-F238E27FC236}">
                <a16:creationId xmlns:a16="http://schemas.microsoft.com/office/drawing/2014/main" id="{ADE7E81A-AE64-243E-67D0-378FE9BF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68" y="1014028"/>
            <a:ext cx="32659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3º Encontro de Integração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Sistema de Controle Interno</a:t>
            </a: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</p:txBody>
      </p:sp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580526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 err="1">
                <a:solidFill>
                  <a:schemeClr val="bg1"/>
                </a:solidFill>
                <a:latin typeface="Kanit"/>
                <a:ea typeface="Kanit"/>
                <a:cs typeface="Kanit"/>
              </a:rPr>
              <a:t>Jun</a:t>
            </a: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/2024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3717032"/>
            <a:ext cx="3265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ea typeface="Kanit"/>
                <a:cs typeface="Kanit"/>
              </a:rPr>
              <a:t>Módulo Controle Interno Setorial – Sistema AVIA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“Controle Interno”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419014"/>
              </p:ext>
            </p:extLst>
          </p:nvPr>
        </p:nvGraphicFramePr>
        <p:xfrm>
          <a:off x="683568" y="1556792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370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5C931A-7EFA-0860-9840-C6AFFE140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71003"/>
            <a:ext cx="7434571" cy="3154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8AD20BE-814B-69D1-5348-1750C9497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5" y="2635099"/>
            <a:ext cx="8190147" cy="6372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39D184-EC50-C18B-8DF0-47E52C538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92" y="690529"/>
            <a:ext cx="4821535" cy="1921823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AF582782-9543-6A03-BD03-C93E48D0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3" y="160003"/>
            <a:ext cx="77094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</a:rPr>
              <a:t>Importância do Monitoramento de Recomendações e 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17673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0A459F4-4865-4B62-8BE0-C4DF88F8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8" y="4408402"/>
            <a:ext cx="5000625" cy="600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7ED6D1-E158-6A31-893C-BBF79D7B6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" y="5322661"/>
            <a:ext cx="8369224" cy="6804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43E8F1E-4760-853F-7921-C4D8E99F3C12}"/>
              </a:ext>
            </a:extLst>
          </p:cNvPr>
          <p:cNvSpPr txBox="1"/>
          <p:nvPr/>
        </p:nvSpPr>
        <p:spPr>
          <a:xfrm>
            <a:off x="408194" y="2935969"/>
            <a:ext cx="8012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Times New Roman" panose="02020603050405020304" pitchFamily="18" charset="0"/>
              </a:rPr>
              <a:t>Por outro lado, não foram encaminhados os documentos que fossem capaz de comprovar o acompanhamento das determinações/recomendações do controle interno e externo.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77E7B45-00DD-CB9E-B2F8-373563AD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37" y="1056630"/>
            <a:ext cx="5114925" cy="17240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996809-660C-A3C8-6C17-765099D26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692039"/>
            <a:ext cx="2103140" cy="1561177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937C638-3603-B515-12A1-C0FB509B1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3" y="160003"/>
            <a:ext cx="77094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</a:rPr>
              <a:t>Importância do Monitoramento de Recomendações e 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387422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55F25B-1175-6E6A-9AD3-DF5D7A88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2DE06B-B3A2-52FA-D3EA-46A19B20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47" y="990019"/>
            <a:ext cx="4016188" cy="17451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3AA80B-88CB-7AFA-D294-F72A8A58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133255"/>
            <a:ext cx="4479210" cy="6505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EA9877C-741E-872B-27F0-C05E363E9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66" y="4181862"/>
            <a:ext cx="7310149" cy="10568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FA24E79-894B-E858-7570-12F62F5D6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8894">
            <a:off x="44992" y="2278001"/>
            <a:ext cx="3067050" cy="9144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BE77FF8-D576-FB8F-2368-F0293699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5587">
            <a:off x="6473165" y="2740854"/>
            <a:ext cx="264698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29F97C-6830-37E8-AC52-091F3BA2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65" y="1075934"/>
            <a:ext cx="8248650" cy="1866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89B9ED-D6C2-B43B-5A60-3C7DF254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054168"/>
            <a:ext cx="8696325" cy="8805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689DD2-A866-B954-8E65-F8181BA0A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873" y="4519880"/>
            <a:ext cx="4152900" cy="85725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3DB1680B-5D07-A9E9-BA8A-CC20C1B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</p:spTree>
    <p:extLst>
      <p:ext uri="{BB962C8B-B14F-4D97-AF65-F5344CB8AC3E}">
        <p14:creationId xmlns:p14="http://schemas.microsoft.com/office/powerpoint/2010/main" val="24919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B689DD2-A866-B954-8E65-F8181BA0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908720"/>
            <a:ext cx="4152900" cy="85725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3DB1680B-5D07-A9E9-BA8A-CC20C1B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04C1535-DFBC-AE70-E072-ECF83C6D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714" y="1982537"/>
            <a:ext cx="8436124" cy="3390677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Acesso: para todos os órgãos/entidades e Estatais. Cada um acessa o que é da sua alçada;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De uso interno do órgão ou entidade, CGE não valida nem monitora;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Não se submete às regras de prazo do sistema para elaboração de plano de ação e validação deste, bem como o seu monitoramento;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Os prazos são das ações propostas no plano de ação, para monitoramento do órgão/entidade ou Estatal;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/>
                </a:solidFill>
              </a:rPr>
              <a:t>O que cadastrar: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de órgãos de controle;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do Controle Interno Setorial;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/>
                </a:solidFill>
              </a:rPr>
              <a:t>Demandas oriundas de outras áreas (Qualidade, Gestão de Risco, etc.)</a:t>
            </a:r>
          </a:p>
        </p:txBody>
      </p:sp>
    </p:spTree>
    <p:extLst>
      <p:ext uri="{BB962C8B-B14F-4D97-AF65-F5344CB8AC3E}">
        <p14:creationId xmlns:p14="http://schemas.microsoft.com/office/powerpoint/2010/main" val="412347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3DB1680B-5D07-A9E9-BA8A-CC20C1B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84" y="155928"/>
            <a:ext cx="553610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Módulo Controle Interno Setorial – CIS AVIA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04C1535-DFBC-AE70-E072-ECF83C6D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938" y="2471961"/>
            <a:ext cx="8436124" cy="3390677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CGE - Controladoria e Ouvidoria Geral do Estado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ISSEC - Instituto de Saúde dos Servidores do Estado do Ceará</a:t>
            </a:r>
            <a:endParaRPr lang="pt-BR" sz="22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SESA – Secretaria da Saúde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SEINFRA – Secretaria da Infraestrutura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SEFAZ – Secretaria da Fazenda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52770278-9B6F-8224-F3D5-692F72A5BA21}"/>
              </a:ext>
            </a:extLst>
          </p:cNvPr>
          <p:cNvSpPr txBox="1">
            <a:spLocks/>
          </p:cNvSpPr>
          <p:nvPr/>
        </p:nvSpPr>
        <p:spPr bwMode="auto">
          <a:xfrm>
            <a:off x="891158" y="1086645"/>
            <a:ext cx="6345138" cy="100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</a:rPr>
              <a:t>Órgãos/Entidades que estão utilizando o Módulo CIS</a:t>
            </a:r>
          </a:p>
        </p:txBody>
      </p:sp>
    </p:spTree>
    <p:extLst>
      <p:ext uri="{BB962C8B-B14F-4D97-AF65-F5344CB8AC3E}">
        <p14:creationId xmlns:p14="http://schemas.microsoft.com/office/powerpoint/2010/main" val="73210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27B6AD51-B4A0-6785-6F3C-8C5886EB5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Controladoria e Ouvidoria Geral do Estado H">
            <a:extLst>
              <a:ext uri="{FF2B5EF4-FFF2-40B4-BE49-F238E27FC236}">
                <a16:creationId xmlns:a16="http://schemas.microsoft.com/office/drawing/2014/main" id="{F7A1979C-FFD6-B417-1208-82F08636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3FE48AE4-EA02-D71E-1F22-8BEAFDE7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9191D3-4E9C-8078-AABB-387358A236F0}"/>
              </a:ext>
            </a:extLst>
          </p:cNvPr>
          <p:cNvSpPr/>
          <p:nvPr/>
        </p:nvSpPr>
        <p:spPr>
          <a:xfrm>
            <a:off x="-678208" y="187307"/>
            <a:ext cx="950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EQUIPE RESPONSÁVEL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FE17D2DC-6FAB-C68A-DEA0-A4436E4B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1398538"/>
            <a:ext cx="799288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Coordenadoria de Controladoria (CCONT)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200" b="0" dirty="0">
                <a:latin typeface="Arial" panose="020B0604020202020204" pitchFamily="34" charset="0"/>
              </a:rPr>
              <a:t>Ítalo Brígido – Coordenador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200" b="0" dirty="0" err="1">
                <a:latin typeface="Arial" panose="020B0604020202020204" pitchFamily="34" charset="0"/>
              </a:rPr>
              <a:t>Elayne</a:t>
            </a:r>
            <a:r>
              <a:rPr lang="pt-BR" altLang="pt-BR" sz="2200" b="0" dirty="0">
                <a:latin typeface="Arial" panose="020B0604020202020204" pitchFamily="34" charset="0"/>
              </a:rPr>
              <a:t> Cavalcante – Articuladora</a:t>
            </a:r>
          </a:p>
          <a:p>
            <a:pPr algn="ctr">
              <a:spcBef>
                <a:spcPts val="3000"/>
              </a:spcBef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Célula de Harmonização e Orientação (CEHAR)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200" b="0" dirty="0">
                <a:latin typeface="Arial" panose="020B0604020202020204" pitchFamily="34" charset="0"/>
              </a:rPr>
              <a:t>Michelle Borges – Orientadora de Célula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200" b="0" dirty="0">
                <a:latin typeface="Arial" panose="020B0604020202020204" pitchFamily="34" charset="0"/>
              </a:rPr>
              <a:t>Emerson Carvalho – Auditor de Controle Interno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200" b="0" dirty="0" err="1">
                <a:latin typeface="Arial" panose="020B0604020202020204" pitchFamily="34" charset="0"/>
              </a:rPr>
              <a:t>Ivanilza</a:t>
            </a:r>
            <a:r>
              <a:rPr lang="pt-BR" altLang="pt-BR" sz="2200" b="0" dirty="0">
                <a:latin typeface="Arial" panose="020B0604020202020204" pitchFamily="34" charset="0"/>
              </a:rPr>
              <a:t> Fernandes – Auditora de Controle Interno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200" b="0" dirty="0">
                <a:latin typeface="Arial" panose="020B0604020202020204" pitchFamily="34" charset="0"/>
              </a:rPr>
              <a:t>Valéria Leitão – Auditora de Controle Interno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200" b="0" dirty="0" err="1">
                <a:latin typeface="Arial" panose="020B0604020202020204" pitchFamily="34" charset="0"/>
              </a:rPr>
              <a:t>Wladis</a:t>
            </a:r>
            <a:r>
              <a:rPr lang="pt-BR" altLang="pt-BR" sz="2200" b="0" dirty="0">
                <a:latin typeface="Arial" panose="020B0604020202020204" pitchFamily="34" charset="0"/>
              </a:rPr>
              <a:t> Pinheiro – Auditora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421980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306</Words>
  <Application>Microsoft Office PowerPoint</Application>
  <PresentationFormat>Apresentação na tela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Kanit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valéria ferreira lima leitao</cp:lastModifiedBy>
  <cp:revision>612</cp:revision>
  <dcterms:created xsi:type="dcterms:W3CDTF">2016-05-05T18:29:00Z</dcterms:created>
  <dcterms:modified xsi:type="dcterms:W3CDTF">2024-06-12T19:14:45Z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