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7"/>
  </p:notesMasterIdLst>
  <p:sldIdLst>
    <p:sldId id="328" r:id="rId6"/>
    <p:sldId id="372" r:id="rId7"/>
    <p:sldId id="378" r:id="rId8"/>
    <p:sldId id="373" r:id="rId9"/>
    <p:sldId id="376" r:id="rId10"/>
    <p:sldId id="377" r:id="rId11"/>
    <p:sldId id="379" r:id="rId12"/>
    <p:sldId id="380" r:id="rId13"/>
    <p:sldId id="381" r:id="rId14"/>
    <p:sldId id="257" r:id="rId15"/>
    <p:sldId id="258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30" r:id="rId25"/>
    <p:sldId id="262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56F9B"/>
    <a:srgbClr val="F4B924"/>
    <a:srgbClr val="64767A"/>
    <a:srgbClr val="687A7A"/>
    <a:srgbClr val="788C8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3252" autoAdjust="0"/>
  </p:normalViewPr>
  <p:slideViewPr>
    <p:cSldViewPr>
      <p:cViewPr varScale="1">
        <p:scale>
          <a:sx n="73" d="100"/>
          <a:sy n="73" d="100"/>
        </p:scale>
        <p:origin x="10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A8E7A-75BB-457D-B823-F64A06E6F48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6A4CF5A-BC89-43A4-9D13-3ABA16347E07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Coordenadoria de Controladoria - CCONT</a:t>
          </a:r>
        </a:p>
        <a:p>
          <a:pPr algn="l"/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Ítalo Brígido – Coordenador (85) 3101.3469 / 98967.3373</a:t>
          </a:r>
        </a:p>
        <a:p>
          <a:pPr algn="l"/>
          <a:r>
            <a:rPr lang="pt-BR" sz="18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Elayne</a:t>
          </a:r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 Cavalcante - Articuladora </a:t>
          </a:r>
        </a:p>
        <a:p>
          <a:pPr algn="l"/>
          <a:endParaRPr lang="pt-BR" sz="1800" dirty="0">
            <a:solidFill>
              <a:schemeClr val="accent5">
                <a:lumMod val="50000"/>
              </a:schemeClr>
            </a:solidFill>
            <a:latin typeface="Soleto Black"/>
          </a:endParaRPr>
        </a:p>
        <a:p>
          <a:pPr algn="l"/>
          <a:r>
            <a:rPr lang="pt-BR" sz="20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Célula de Informações de Controle – </a:t>
          </a:r>
          <a:r>
            <a:rPr lang="pt-BR" sz="2000" b="1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Ceico</a:t>
          </a:r>
          <a:r>
            <a:rPr lang="pt-BR" sz="20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/CCONT</a:t>
          </a:r>
        </a:p>
        <a:p>
          <a:pPr algn="l"/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Marcos </a:t>
          </a:r>
          <a:r>
            <a:rPr lang="pt-BR" sz="18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Nagaki</a:t>
          </a:r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 – Orientador – (85) 3488.8406</a:t>
          </a:r>
        </a:p>
        <a:p>
          <a:pPr algn="l"/>
          <a:r>
            <a:rPr lang="pt-BR" sz="18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Nauber</a:t>
          </a:r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 Gois – Auditor de Controle Interno</a:t>
          </a:r>
        </a:p>
        <a:p>
          <a:pPr algn="l"/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Daniel </a:t>
          </a:r>
          <a:r>
            <a:rPr lang="pt-BR" sz="18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Vecchiato</a:t>
          </a:r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 – Auditor de Controle Interno</a:t>
          </a:r>
        </a:p>
        <a:p>
          <a:pPr algn="l"/>
          <a:endParaRPr lang="pt-BR" sz="1800" dirty="0">
            <a:solidFill>
              <a:schemeClr val="accent5">
                <a:lumMod val="50000"/>
              </a:schemeClr>
            </a:solidFill>
            <a:latin typeface="Soleto Black"/>
          </a:endParaRPr>
        </a:p>
        <a:p>
          <a:pPr algn="l"/>
          <a:r>
            <a:rPr lang="pt-BR" sz="20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Célula de Harmonização e Orientação – </a:t>
          </a:r>
          <a:r>
            <a:rPr lang="pt-BR" sz="2000" b="1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Cehar</a:t>
          </a:r>
          <a:r>
            <a:rPr lang="pt-BR" sz="2000" b="1" dirty="0">
              <a:solidFill>
                <a:schemeClr val="accent5">
                  <a:lumMod val="50000"/>
                </a:schemeClr>
              </a:solidFill>
              <a:latin typeface="Soleto Black"/>
            </a:rPr>
            <a:t>/CCONT</a:t>
          </a:r>
        </a:p>
        <a:p>
          <a:pPr algn="l"/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Michelle Borges – Orientadora (85) 3101.3468</a:t>
          </a:r>
        </a:p>
        <a:p>
          <a:pPr algn="l"/>
          <a:r>
            <a:rPr lang="pt-BR" sz="18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Wladis</a:t>
          </a:r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 Pinheiro - Auditora de Controle Interno</a:t>
          </a:r>
        </a:p>
        <a:p>
          <a:pPr algn="l"/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Valéria Leitão - Auditora de Controle Interno</a:t>
          </a:r>
        </a:p>
        <a:p>
          <a:pPr algn="l"/>
          <a:r>
            <a:rPr lang="pt-BR" sz="18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Ivanilza</a:t>
          </a:r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 Fernandes - Auditora de Controle Interno</a:t>
          </a:r>
        </a:p>
        <a:p>
          <a:pPr algn="l"/>
          <a:r>
            <a:rPr lang="pt-BR" sz="1800" dirty="0">
              <a:solidFill>
                <a:schemeClr val="accent5">
                  <a:lumMod val="50000"/>
                </a:schemeClr>
              </a:solidFill>
              <a:latin typeface="Soleto Black"/>
            </a:rPr>
            <a:t>Emerson Lima - Auditor de Controle Interno</a:t>
          </a:r>
        </a:p>
        <a:p>
          <a:pPr algn="ctr"/>
          <a:endParaRPr lang="pt-BR" sz="2400" dirty="0">
            <a:solidFill>
              <a:schemeClr val="accent5">
                <a:lumMod val="50000"/>
              </a:schemeClr>
            </a:solidFill>
            <a:latin typeface="Soleto Black"/>
          </a:endParaRPr>
        </a:p>
      </dgm:t>
    </dgm:pt>
    <dgm:pt modelId="{B82DECFB-81E1-4DDC-8EEA-7DAA9BC7CA0A}" type="parTrans" cxnId="{7B3E29AA-1390-4C79-820C-25A1CF4365AF}">
      <dgm:prSet/>
      <dgm:spPr/>
      <dgm:t>
        <a:bodyPr/>
        <a:lstStyle/>
        <a:p>
          <a:pPr algn="r"/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6C60DF31-3A23-4564-AE22-C7187B86C7C0}" type="sibTrans" cxnId="{7B3E29AA-1390-4C79-820C-25A1CF4365AF}">
      <dgm:prSet/>
      <dgm:spPr/>
      <dgm:t>
        <a:bodyPr/>
        <a:lstStyle/>
        <a:p>
          <a:pPr algn="r"/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207E2A0-E70B-468C-8855-120DF41B216A}" type="pres">
      <dgm:prSet presAssocID="{865A8E7A-75BB-457D-B823-F64A06E6F486}" presName="vert0" presStyleCnt="0">
        <dgm:presLayoutVars>
          <dgm:dir/>
          <dgm:animOne val="branch"/>
          <dgm:animLvl val="lvl"/>
        </dgm:presLayoutVars>
      </dgm:prSet>
      <dgm:spPr/>
    </dgm:pt>
    <dgm:pt modelId="{81ECB485-4A75-4B0B-B8D7-30211FE21CF3}" type="pres">
      <dgm:prSet presAssocID="{36A4CF5A-BC89-43A4-9D13-3ABA16347E07}" presName="thickLine" presStyleLbl="alignNode1" presStyleIdx="0" presStyleCnt="1" custLinFactNeighborX="871" custLinFactNeighborY="-18816"/>
      <dgm:spPr/>
    </dgm:pt>
    <dgm:pt modelId="{899B71D5-A297-4CE8-9EEE-CF41FBEAA4B8}" type="pres">
      <dgm:prSet presAssocID="{36A4CF5A-BC89-43A4-9D13-3ABA16347E07}" presName="horz1" presStyleCnt="0"/>
      <dgm:spPr/>
    </dgm:pt>
    <dgm:pt modelId="{813503AF-C7CD-4405-96A3-067AEE849BB8}" type="pres">
      <dgm:prSet presAssocID="{36A4CF5A-BC89-43A4-9D13-3ABA16347E07}" presName="tx1" presStyleLbl="revTx" presStyleIdx="0" presStyleCnt="1" custScaleX="100098" custScaleY="100392"/>
      <dgm:spPr/>
    </dgm:pt>
    <dgm:pt modelId="{AE02D900-270F-49B4-99CF-63B8ACE4BE03}" type="pres">
      <dgm:prSet presAssocID="{36A4CF5A-BC89-43A4-9D13-3ABA16347E07}" presName="vert1" presStyleCnt="0"/>
      <dgm:spPr/>
    </dgm:pt>
  </dgm:ptLst>
  <dgm:cxnLst>
    <dgm:cxn modelId="{0DE77D44-102D-4A0B-B185-66EB6FB83E75}" type="presOf" srcId="{36A4CF5A-BC89-43A4-9D13-3ABA16347E07}" destId="{813503AF-C7CD-4405-96A3-067AEE849BB8}" srcOrd="0" destOrd="0" presId="urn:microsoft.com/office/officeart/2008/layout/LinedList"/>
    <dgm:cxn modelId="{7B3E29AA-1390-4C79-820C-25A1CF4365AF}" srcId="{865A8E7A-75BB-457D-B823-F64A06E6F486}" destId="{36A4CF5A-BC89-43A4-9D13-3ABA16347E07}" srcOrd="0" destOrd="0" parTransId="{B82DECFB-81E1-4DDC-8EEA-7DAA9BC7CA0A}" sibTransId="{6C60DF31-3A23-4564-AE22-C7187B86C7C0}"/>
    <dgm:cxn modelId="{B0603AE3-C002-4C05-9474-071FFC48524D}" type="presOf" srcId="{865A8E7A-75BB-457D-B823-F64A06E6F486}" destId="{9207E2A0-E70B-468C-8855-120DF41B216A}" srcOrd="0" destOrd="0" presId="urn:microsoft.com/office/officeart/2008/layout/LinedList"/>
    <dgm:cxn modelId="{FA0397A4-831B-4A2A-9D81-9F359D80235E}" type="presParOf" srcId="{9207E2A0-E70B-468C-8855-120DF41B216A}" destId="{81ECB485-4A75-4B0B-B8D7-30211FE21CF3}" srcOrd="0" destOrd="0" presId="urn:microsoft.com/office/officeart/2008/layout/LinedList"/>
    <dgm:cxn modelId="{B4673637-EB63-4950-A986-96F22664A2C9}" type="presParOf" srcId="{9207E2A0-E70B-468C-8855-120DF41B216A}" destId="{899B71D5-A297-4CE8-9EEE-CF41FBEAA4B8}" srcOrd="1" destOrd="0" presId="urn:microsoft.com/office/officeart/2008/layout/LinedList"/>
    <dgm:cxn modelId="{1CF0A288-F115-479D-9D66-AD8EE8A83165}" type="presParOf" srcId="{899B71D5-A297-4CE8-9EEE-CF41FBEAA4B8}" destId="{813503AF-C7CD-4405-96A3-067AEE849BB8}" srcOrd="0" destOrd="0" presId="urn:microsoft.com/office/officeart/2008/layout/LinedList"/>
    <dgm:cxn modelId="{56A3734B-E473-4BB5-BA6D-B6B34B1751C1}" type="presParOf" srcId="{899B71D5-A297-4CE8-9EEE-CF41FBEAA4B8}" destId="{AE02D900-270F-49B4-99CF-63B8ACE4BE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CB485-4A75-4B0B-B8D7-30211FE21CF3}">
      <dsp:nvSpPr>
        <dsp:cNvPr id="0" name=""/>
        <dsp:cNvSpPr/>
      </dsp:nvSpPr>
      <dsp:spPr>
        <a:xfrm>
          <a:off x="0" y="0"/>
          <a:ext cx="82362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503AF-C7CD-4405-96A3-067AEE849BB8}">
      <dsp:nvSpPr>
        <dsp:cNvPr id="0" name=""/>
        <dsp:cNvSpPr/>
      </dsp:nvSpPr>
      <dsp:spPr>
        <a:xfrm>
          <a:off x="0" y="2"/>
          <a:ext cx="8228174" cy="324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Coordenadoria de Controladoria - CCONT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Ítalo Brígido – Coordenador (85) 3101.3469 / 98967.3373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Elayne</a:t>
          </a: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 Cavalcante - Articuladora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solidFill>
              <a:schemeClr val="accent5">
                <a:lumMod val="50000"/>
              </a:schemeClr>
            </a:solidFill>
            <a:latin typeface="Soleto Black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Célula de Informações de Controle – </a:t>
          </a:r>
          <a:r>
            <a:rPr lang="pt-BR" sz="2000" b="1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Ceico</a:t>
          </a:r>
          <a:r>
            <a:rPr lang="pt-BR" sz="20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/CCONT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Marcos </a:t>
          </a:r>
          <a:r>
            <a:rPr lang="pt-BR" sz="1800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Nagaki</a:t>
          </a: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 – Orientador – (85) 3488.8406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Nauber</a:t>
          </a: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 Gois – Auditor de Controle Interno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Daniel </a:t>
          </a:r>
          <a:r>
            <a:rPr lang="pt-BR" sz="1800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Vecchiato</a:t>
          </a: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 – Auditor de Controle Interno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solidFill>
              <a:schemeClr val="accent5">
                <a:lumMod val="50000"/>
              </a:schemeClr>
            </a:solidFill>
            <a:latin typeface="Soleto Black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Célula de Harmonização e Orientação – </a:t>
          </a:r>
          <a:r>
            <a:rPr lang="pt-BR" sz="2000" b="1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Cehar</a:t>
          </a:r>
          <a:r>
            <a:rPr lang="pt-BR" sz="2000" b="1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/CCONT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Michelle Borges – Orientadora (85) 3101.3468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Wladis</a:t>
          </a: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 Pinheiro - Auditora de Controle Interno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Valéria Leitão - Auditora de Controle Interno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>
              <a:solidFill>
                <a:schemeClr val="accent5">
                  <a:lumMod val="50000"/>
                </a:schemeClr>
              </a:solidFill>
              <a:latin typeface="Soleto Black"/>
            </a:rPr>
            <a:t>Ivanilza</a:t>
          </a: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 Fernandes - Auditora de Controle Interno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Emerson Lima - Auditor de Controle Interno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solidFill>
              <a:schemeClr val="accent5">
                <a:lumMod val="50000"/>
              </a:schemeClr>
            </a:solidFill>
            <a:latin typeface="Soleto Black"/>
          </a:endParaRPr>
        </a:p>
      </dsp:txBody>
      <dsp:txXfrm>
        <a:off x="0" y="2"/>
        <a:ext cx="8228174" cy="3240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87E5-600E-4819-BFB5-6C32F1CDA9E1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A683C-240F-44BD-B7EF-7E97E3CEE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3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8D258-C96B-D3C4-93C6-4B8DDB9A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B474-B406-4535-8538-90A25A9366E3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1FB6A2-6AC5-210E-536F-1747D50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9F519-F17B-6A71-915C-2B75698E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E2EA-D51A-485E-9D90-02B56638D7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62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1C47D5-1E7C-A566-EC72-FCEEAB25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AD0C-BF6B-4B5A-B870-277463070725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3D14-02DC-55E7-8F19-78B64DD7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DAE4A-ADC7-D084-9467-ABFA4F33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465F-C181-4F15-8DEB-AE814D587A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713D9-8593-41D4-0AD4-1270131C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27B8-0FD1-4758-B07F-52FB1D9D22A5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E28332-06B7-707C-879A-AAFEC3AF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677D68-AC8C-0C9B-DDE3-FAF32E7D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6A8A-7D5F-4FA2-8490-977FC5D10C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65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CE3CC-7F99-6D64-C9A7-7B93CEB2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4215-DCA4-4DDE-84F2-F9C715C0EBDF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91C284-7335-79E1-1386-D5B9EE7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E782DB-9FD3-2B84-3AE2-279FA059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1032-4906-494A-8B69-A5E2456DB6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900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425ADA-7756-1741-6FB4-3842D124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0EA0-0A6E-411C-94CD-0B4CE55F0C5F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8321C6-FCD9-EDE8-D86B-E5F73B2D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557429-B3A2-8BA7-9BA1-76238515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945-433C-4970-A177-B5A35C07E8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552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3F6A6BB-486C-3249-95C3-F7EA2EB0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DE92-49C3-4DA8-8F6E-1A87E82F8828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974F6C6-6C3F-76E9-D9DD-7E8B0031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A528C0A-FF19-4DF6-37B3-2A488B00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FB62-D77B-4248-8104-DF81D0EFA2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3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2E0F193-678C-4E9E-9FAA-D9526C95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4CE-9333-4FEE-93CF-F8F753619835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8E87DC2-9AF1-0410-1365-D5E4138D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9DF034C-6097-FA87-31DD-32E0FD3E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ED7B-81BE-44FE-AA2D-DD2231B4E8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39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98B9E32-2F37-1C37-243B-9AEE5FAB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E240-2473-4215-83E4-77B5E62CE32F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8086DDD-13F8-A1CE-1A1A-075D230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0493BB7-FEC2-ACAA-CC49-428CB5BC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997D-8599-4160-9CE0-6EA1F4E3A6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701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032FB5C-AD5B-DCC7-91F6-FB2ABAAC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8440-CB9B-4D27-BBBA-D0DB2CA68041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C3FB10D-CDF7-3DDF-4FFC-553C707C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BD55188-F823-CC8B-085D-23698373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0CDB-CB06-4AAA-989B-6F5D280B1B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38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993F9AF-9927-E4FF-D33E-1D754D25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4CCA-8116-42D7-8899-8C7B2CC60BEF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C5712BC-2ED6-5719-B0D3-5570A3D1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1C3BCAD-12C4-E90D-8EC1-267AB76E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E58D-A4C2-4850-861A-6A2FC1996D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6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D78286D-B769-9511-E451-3E5A5117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C25B-EE58-43B4-87A6-AA19E1C810A2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948ADC9-6BD5-D1E9-9BAF-53E5C1F3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6D79EE2-5E70-BF68-3105-2CD2CAD1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84D6-2D4C-4A88-A6FD-15AD4D12C2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34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6491340-957F-75D6-F105-19C6A5C58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ACF1A98-B4B8-F176-1FA7-59EB72D794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BF3F6F-BB00-FAC5-D1CD-F249ACAF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B1DD1-3FCB-4122-AE3B-2A8642D2E07E}" type="datetimeFigureOut">
              <a:rPr lang="pt-BR"/>
              <a:pPr>
                <a:defRPr/>
              </a:pPr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3E24DC-9544-688C-BFAC-6004603BB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76A10A-D39C-381E-9906-6AA355C6B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60D1EE-32FB-430F-8BFF-732C9E05EA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7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tendimento@cge.ce.gov.br" TargetMode="External"/><Relationship Id="rId5" Type="http://schemas.openxmlformats.org/officeDocument/2006/relationships/hyperlink" Target="mailto:integridade@cge.ce.gov.br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3EEA62FB-DEC3-0125-7221-D312C346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Controladoria e Ouvidoria Geral do Estado H">
            <a:extLst>
              <a:ext uri="{FF2B5EF4-FFF2-40B4-BE49-F238E27FC236}">
                <a16:creationId xmlns:a16="http://schemas.microsoft.com/office/drawing/2014/main" id="{758F6B07-C876-7D01-59A0-F8ED975E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4094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3">
            <a:extLst>
              <a:ext uri="{FF2B5EF4-FFF2-40B4-BE49-F238E27FC236}">
                <a16:creationId xmlns:a16="http://schemas.microsoft.com/office/drawing/2014/main" id="{0BB405F2-E7F5-C43A-7BEA-9ACFA64A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6" y="5966994"/>
            <a:ext cx="2941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00" dirty="0" err="1">
                <a:solidFill>
                  <a:schemeClr val="bg1"/>
                </a:solidFill>
                <a:latin typeface="Kanit"/>
                <a:ea typeface="Kanit"/>
                <a:cs typeface="Kanit"/>
              </a:rPr>
              <a:t>Fev</a:t>
            </a:r>
            <a:r>
              <a:rPr lang="pt-BR" altLang="pt-BR" sz="25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/2025</a:t>
            </a:r>
          </a:p>
        </p:txBody>
      </p:sp>
      <p:sp>
        <p:nvSpPr>
          <p:cNvPr id="2" name="CaixaDeTexto 2">
            <a:extLst>
              <a:ext uri="{FF2B5EF4-FFF2-40B4-BE49-F238E27FC236}">
                <a16:creationId xmlns:a16="http://schemas.microsoft.com/office/drawing/2014/main" id="{5875168B-959D-E8B7-48DB-5196898F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4028090"/>
            <a:ext cx="32659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0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Orientações Prestação de Contas Anual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2344" y="2542663"/>
            <a:ext cx="1806327" cy="2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4"/>
              </a:lnSpc>
            </a:pPr>
            <a:r>
              <a:rPr lang="en-US" sz="1396">
                <a:solidFill>
                  <a:srgbClr val="FFFFFF"/>
                </a:solidFill>
                <a:latin typeface="Open Sans Extra Bold"/>
              </a:rPr>
              <a:t>Redes Neurais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2344" y="0"/>
            <a:ext cx="2516112" cy="6858000"/>
            <a:chOff x="0" y="0"/>
            <a:chExt cx="1299013" cy="2720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9013" cy="2720847"/>
            </a:xfrm>
            <a:custGeom>
              <a:avLst/>
              <a:gdLst/>
              <a:ahLst/>
              <a:cxnLst/>
              <a:rect l="l" t="t" r="r" b="b"/>
              <a:pathLst>
                <a:path w="1299013" h="2720847">
                  <a:moveTo>
                    <a:pt x="0" y="0"/>
                  </a:moveTo>
                  <a:lnTo>
                    <a:pt x="1299013" y="0"/>
                  </a:lnTo>
                  <a:lnTo>
                    <a:pt x="1299013" y="2720847"/>
                  </a:lnTo>
                  <a:lnTo>
                    <a:pt x="0" y="2720847"/>
                  </a:lnTo>
                  <a:close/>
                </a:path>
              </a:pathLst>
            </a:custGeom>
            <a:solidFill>
              <a:srgbClr val="118E5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99013" cy="2758948"/>
            </a:xfrm>
            <a:prstGeom prst="rect">
              <a:avLst/>
            </a:prstGeom>
          </p:spPr>
          <p:txBody>
            <a:bodyPr lIns="26513" tIns="26513" rIns="26513" bIns="26513" rtlCol="0" anchor="ctr"/>
            <a:lstStyle/>
            <a:p>
              <a:pPr algn="ctr">
                <a:lnSpc>
                  <a:spcPts val="1470"/>
                </a:lnSpc>
              </a:pPr>
              <a:endParaRPr sz="1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227866" y="1371600"/>
            <a:ext cx="1862896" cy="375967"/>
          </a:xfrm>
          <a:custGeom>
            <a:avLst/>
            <a:gdLst/>
            <a:ahLst/>
            <a:cxnLst/>
            <a:rect l="l" t="t" r="r" b="b"/>
            <a:pathLst>
              <a:path w="3725792" h="751933">
                <a:moveTo>
                  <a:pt x="0" y="0"/>
                </a:moveTo>
                <a:lnTo>
                  <a:pt x="3725792" y="0"/>
                </a:lnTo>
                <a:lnTo>
                  <a:pt x="3725792" y="751933"/>
                </a:lnTo>
                <a:lnTo>
                  <a:pt x="0" y="75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2743200" y="2313432"/>
            <a:ext cx="5886450" cy="1795367"/>
          </a:xfrm>
          <a:custGeom>
            <a:avLst/>
            <a:gdLst/>
            <a:ahLst/>
            <a:cxnLst/>
            <a:rect l="l" t="t" r="r" b="b"/>
            <a:pathLst>
              <a:path w="11772900" h="3590734">
                <a:moveTo>
                  <a:pt x="0" y="0"/>
                </a:moveTo>
                <a:lnTo>
                  <a:pt x="11772900" y="0"/>
                </a:lnTo>
                <a:lnTo>
                  <a:pt x="11772900" y="3590734"/>
                </a:lnTo>
                <a:lnTo>
                  <a:pt x="0" y="35907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2090762" y="1825931"/>
            <a:ext cx="3392386" cy="392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ATUALIZAÇÃO DE</a:t>
            </a:r>
          </a:p>
          <a:p>
            <a:pPr algn="ctr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 INFORMAÇÕES DE ÕRGÃOS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7333" y="4184999"/>
            <a:ext cx="3392386" cy="18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1142">
                <a:solidFill>
                  <a:srgbClr val="0F1115"/>
                </a:solidFill>
                <a:latin typeface="Open Sans Extra Bold"/>
              </a:rPr>
              <a:t>CARGA DE DADOS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20817" y="1925944"/>
            <a:ext cx="3392386" cy="18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142">
                <a:solidFill>
                  <a:srgbClr val="0F1115"/>
                </a:solidFill>
                <a:latin typeface="Open Sans Extra Bold"/>
              </a:rPr>
              <a:t>GERAÇÃO DE RELATÓRIOS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2200" y="4199324"/>
            <a:ext cx="3392386" cy="392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UPLOAD DE ARQUIVOS E ASSINATURAS</a:t>
            </a:r>
          </a:p>
          <a:p>
            <a:pPr algn="just">
              <a:lnSpc>
                <a:spcPts val="1599"/>
              </a:lnSpc>
            </a:pPr>
            <a:r>
              <a:rPr lang="en-US" sz="1142" dirty="0">
                <a:solidFill>
                  <a:srgbClr val="0F1115"/>
                </a:solidFill>
                <a:latin typeface="Open Sans Extra Bold"/>
              </a:rPr>
              <a:t>NO SISTEMA ÀGORA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54835" y="2722582"/>
            <a:ext cx="1391297" cy="1391297"/>
          </a:xfrm>
          <a:custGeom>
            <a:avLst/>
            <a:gdLst/>
            <a:ahLst/>
            <a:cxnLst/>
            <a:rect l="l" t="t" r="r" b="b"/>
            <a:pathLst>
              <a:path w="2782594" h="2782594">
                <a:moveTo>
                  <a:pt x="0" y="0"/>
                </a:moveTo>
                <a:lnTo>
                  <a:pt x="2782593" y="0"/>
                </a:lnTo>
                <a:lnTo>
                  <a:pt x="2782593" y="2782594"/>
                </a:lnTo>
                <a:lnTo>
                  <a:pt x="0" y="2782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04641" y="2238222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4"/>
                </a:lnTo>
                <a:lnTo>
                  <a:pt x="0" y="1911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658731" y="2578029"/>
            <a:ext cx="661727" cy="364500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>
            <a:off x="1460240" y="2802156"/>
            <a:ext cx="2094596" cy="6160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6727307" y="2720937"/>
            <a:ext cx="2361214" cy="1479916"/>
          </a:xfrm>
          <a:custGeom>
            <a:avLst/>
            <a:gdLst/>
            <a:ahLst/>
            <a:cxnLst/>
            <a:rect l="l" t="t" r="r" b="b"/>
            <a:pathLst>
              <a:path w="4722427" h="2959831">
                <a:moveTo>
                  <a:pt x="0" y="0"/>
                </a:moveTo>
                <a:lnTo>
                  <a:pt x="4722427" y="0"/>
                </a:lnTo>
                <a:lnTo>
                  <a:pt x="4722427" y="2959831"/>
                </a:lnTo>
                <a:lnTo>
                  <a:pt x="0" y="29598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900663" y="3121781"/>
            <a:ext cx="665294" cy="53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4"/>
              </a:lnSpc>
            </a:pPr>
            <a:r>
              <a:rPr lang="en-US" sz="3217">
                <a:solidFill>
                  <a:srgbClr val="000000"/>
                </a:solidFill>
                <a:latin typeface="Open Sans Bold"/>
              </a:rPr>
              <a:t>RCI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4063" y="3220612"/>
            <a:ext cx="800623" cy="39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 dirty="0" err="1">
                <a:solidFill>
                  <a:srgbClr val="000000"/>
                </a:solidFill>
                <a:latin typeface="Open Sans Bold"/>
              </a:rPr>
              <a:t>Siafe</a:t>
            </a:r>
            <a:endParaRPr lang="en-US" sz="2352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AutoShape 9"/>
          <p:cNvSpPr/>
          <p:nvPr/>
        </p:nvSpPr>
        <p:spPr>
          <a:xfrm flipH="1" flipV="1">
            <a:off x="4946132" y="3418231"/>
            <a:ext cx="1781175" cy="426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011929" y="4338196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4"/>
                </a:lnTo>
                <a:lnTo>
                  <a:pt x="0" y="1911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210990" y="5359970"/>
            <a:ext cx="751193" cy="39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 dirty="0">
                <a:solidFill>
                  <a:srgbClr val="000000"/>
                </a:solidFill>
                <a:latin typeface="Open Sans Bold"/>
              </a:rPr>
              <a:t>SACC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1896429" y="3779726"/>
            <a:ext cx="1765850" cy="93398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7430115" y="4326671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5"/>
                </a:lnTo>
                <a:lnTo>
                  <a:pt x="0" y="191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7076311" y="5463244"/>
            <a:ext cx="1663206" cy="39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 dirty="0">
                <a:solidFill>
                  <a:srgbClr val="000000"/>
                </a:solidFill>
                <a:latin typeface="Open Sans Bold"/>
              </a:rPr>
              <a:t>e-</a:t>
            </a:r>
            <a:r>
              <a:rPr lang="en-US" sz="2352" dirty="0" err="1">
                <a:solidFill>
                  <a:srgbClr val="000000"/>
                </a:solidFill>
                <a:latin typeface="Open Sans Bold"/>
              </a:rPr>
              <a:t>Parcerias</a:t>
            </a:r>
            <a:endParaRPr lang="en-US" sz="2352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5" name="AutoShape 15"/>
          <p:cNvSpPr/>
          <p:nvPr/>
        </p:nvSpPr>
        <p:spPr>
          <a:xfrm flipH="1" flipV="1">
            <a:off x="4946132" y="3418231"/>
            <a:ext cx="2483983" cy="138623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7320249" y="965398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5"/>
                </a:lnTo>
                <a:lnTo>
                  <a:pt x="0" y="191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7434666" y="1973150"/>
            <a:ext cx="1169781" cy="395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 dirty="0">
                <a:solidFill>
                  <a:srgbClr val="000000"/>
                </a:solidFill>
                <a:latin typeface="Open Sans Bold"/>
              </a:rPr>
              <a:t>AVIA</a:t>
            </a:r>
          </a:p>
        </p:txBody>
      </p:sp>
      <p:sp>
        <p:nvSpPr>
          <p:cNvPr id="18" name="AutoShape 18"/>
          <p:cNvSpPr/>
          <p:nvPr/>
        </p:nvSpPr>
        <p:spPr>
          <a:xfrm flipH="1">
            <a:off x="4946132" y="1443197"/>
            <a:ext cx="2374117" cy="19750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>
            <a:off x="4233310" y="1920996"/>
            <a:ext cx="17174" cy="80158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3755511" y="965398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5"/>
                </a:lnTo>
                <a:lnTo>
                  <a:pt x="0" y="191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21"/>
          <p:cNvSpPr txBox="1"/>
          <p:nvPr/>
        </p:nvSpPr>
        <p:spPr>
          <a:xfrm>
            <a:off x="4732966" y="1146373"/>
            <a:ext cx="962684" cy="395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 dirty="0">
                <a:solidFill>
                  <a:srgbClr val="000000"/>
                </a:solidFill>
                <a:latin typeface="Open Sans Bold"/>
              </a:rPr>
              <a:t>SIEC</a:t>
            </a:r>
          </a:p>
        </p:txBody>
      </p:sp>
      <p:sp>
        <p:nvSpPr>
          <p:cNvPr id="22" name="Freeform 22"/>
          <p:cNvSpPr/>
          <p:nvPr/>
        </p:nvSpPr>
        <p:spPr>
          <a:xfrm>
            <a:off x="3242795" y="4261477"/>
            <a:ext cx="643184" cy="351062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4675746" y="3981877"/>
            <a:ext cx="693848" cy="278426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5084201" y="2398027"/>
            <a:ext cx="629639" cy="326379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5534336" y="3056801"/>
            <a:ext cx="803093" cy="361430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07681E09-30F3-231A-6653-24FBB9960FCC}"/>
              </a:ext>
            </a:extLst>
          </p:cNvPr>
          <p:cNvSpPr/>
          <p:nvPr/>
        </p:nvSpPr>
        <p:spPr>
          <a:xfrm>
            <a:off x="3777368" y="5184883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5"/>
                </a:lnTo>
                <a:lnTo>
                  <a:pt x="0" y="191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3B621A07-AB65-6D3A-4C62-C34A0AAD5753}"/>
              </a:ext>
            </a:extLst>
          </p:cNvPr>
          <p:cNvSpPr txBox="1"/>
          <p:nvPr/>
        </p:nvSpPr>
        <p:spPr>
          <a:xfrm>
            <a:off x="2611513" y="6161268"/>
            <a:ext cx="3352255" cy="363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1400" dirty="0" err="1">
                <a:solidFill>
                  <a:srgbClr val="000000"/>
                </a:solidFill>
                <a:latin typeface="Open Sans Bold"/>
              </a:rPr>
              <a:t>Planilhas</a:t>
            </a:r>
            <a:r>
              <a:rPr lang="en-US" sz="1400" dirty="0">
                <a:solidFill>
                  <a:srgbClr val="000000"/>
                </a:solidFill>
                <a:latin typeface="Open Sans Bold"/>
              </a:rPr>
              <a:t> das </a:t>
            </a:r>
            <a:r>
              <a:rPr lang="en-US" sz="1400" dirty="0" err="1">
                <a:solidFill>
                  <a:srgbClr val="000000"/>
                </a:solidFill>
                <a:latin typeface="Open Sans Bold"/>
              </a:rPr>
              <a:t>áreas</a:t>
            </a:r>
            <a:r>
              <a:rPr lang="en-US" sz="14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ns Bold"/>
              </a:rPr>
              <a:t>Programáticas</a:t>
            </a:r>
            <a:endParaRPr lang="en-US" sz="14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30" name="AutoShape 12">
            <a:extLst>
              <a:ext uri="{FF2B5EF4-FFF2-40B4-BE49-F238E27FC236}">
                <a16:creationId xmlns:a16="http://schemas.microsoft.com/office/drawing/2014/main" id="{60929B6E-2CCF-9B3A-A23E-4A8B25E784D1}"/>
              </a:ext>
            </a:extLst>
          </p:cNvPr>
          <p:cNvSpPr/>
          <p:nvPr/>
        </p:nvSpPr>
        <p:spPr>
          <a:xfrm flipV="1">
            <a:off x="4250482" y="4134666"/>
            <a:ext cx="1" cy="105021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DCED25FA-95A3-13B7-E63D-E141270CF17F}"/>
              </a:ext>
            </a:extLst>
          </p:cNvPr>
          <p:cNvSpPr/>
          <p:nvPr/>
        </p:nvSpPr>
        <p:spPr>
          <a:xfrm>
            <a:off x="1586586" y="717276"/>
            <a:ext cx="955598" cy="955598"/>
          </a:xfrm>
          <a:custGeom>
            <a:avLst/>
            <a:gdLst/>
            <a:ahLst/>
            <a:cxnLst/>
            <a:rect l="l" t="t" r="r" b="b"/>
            <a:pathLst>
              <a:path w="1911195" h="1911195">
                <a:moveTo>
                  <a:pt x="0" y="0"/>
                </a:moveTo>
                <a:lnTo>
                  <a:pt x="1911195" y="0"/>
                </a:lnTo>
                <a:lnTo>
                  <a:pt x="1911195" y="1911194"/>
                </a:lnTo>
                <a:lnTo>
                  <a:pt x="0" y="1911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95D365E-28A0-A0A3-5798-CFE1A8158B6D}"/>
              </a:ext>
            </a:extLst>
          </p:cNvPr>
          <p:cNvSpPr txBox="1"/>
          <p:nvPr/>
        </p:nvSpPr>
        <p:spPr>
          <a:xfrm>
            <a:off x="1480138" y="1737534"/>
            <a:ext cx="800623" cy="39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 dirty="0" err="1">
                <a:solidFill>
                  <a:srgbClr val="000000"/>
                </a:solidFill>
                <a:latin typeface="Open Sans Bold"/>
              </a:rPr>
              <a:t>Siof</a:t>
            </a:r>
            <a:endParaRPr lang="en-US" sz="2352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A1F93910-D787-6114-78AB-C6EF19530DE0}"/>
              </a:ext>
            </a:extLst>
          </p:cNvPr>
          <p:cNvSpPr/>
          <p:nvPr/>
        </p:nvSpPr>
        <p:spPr>
          <a:xfrm>
            <a:off x="2452134" y="1462552"/>
            <a:ext cx="1337723" cy="145177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2" name="Freeform 4">
            <a:extLst>
              <a:ext uri="{FF2B5EF4-FFF2-40B4-BE49-F238E27FC236}">
                <a16:creationId xmlns:a16="http://schemas.microsoft.com/office/drawing/2014/main" id="{FE4A7EF9-87AE-264D-7D31-D5C74CB6D042}"/>
              </a:ext>
            </a:extLst>
          </p:cNvPr>
          <p:cNvSpPr/>
          <p:nvPr/>
        </p:nvSpPr>
        <p:spPr>
          <a:xfrm>
            <a:off x="2492753" y="3460108"/>
            <a:ext cx="661727" cy="364500"/>
          </a:xfrm>
          <a:custGeom>
            <a:avLst/>
            <a:gdLst/>
            <a:ahLst/>
            <a:cxnLst/>
            <a:rect l="l" t="t" r="r" b="b"/>
            <a:pathLst>
              <a:path w="1925370" h="962685">
                <a:moveTo>
                  <a:pt x="0" y="0"/>
                </a:moveTo>
                <a:lnTo>
                  <a:pt x="1925370" y="0"/>
                </a:lnTo>
                <a:lnTo>
                  <a:pt x="1925370" y="962685"/>
                </a:lnTo>
                <a:lnTo>
                  <a:pt x="0" y="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94D8983-69B6-CD01-1C9B-BFB8A2996E18}"/>
              </a:ext>
            </a:extLst>
          </p:cNvPr>
          <p:cNvSpPr/>
          <p:nvPr/>
        </p:nvSpPr>
        <p:spPr>
          <a:xfrm>
            <a:off x="6200271" y="281142"/>
            <a:ext cx="803093" cy="1116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BD38B41-4EC0-CD4A-604A-8C627D6F356E}"/>
              </a:ext>
            </a:extLst>
          </p:cNvPr>
          <p:cNvSpPr txBox="1"/>
          <p:nvPr/>
        </p:nvSpPr>
        <p:spPr>
          <a:xfrm>
            <a:off x="6221384" y="296496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70245F11-49A8-326A-5603-DF9FC7AF8444}"/>
              </a:ext>
            </a:extLst>
          </p:cNvPr>
          <p:cNvCxnSpPr>
            <a:cxnSpLocks/>
          </p:cNvCxnSpPr>
          <p:nvPr/>
        </p:nvCxnSpPr>
        <p:spPr>
          <a:xfrm rot="10800000">
            <a:off x="1677573" y="4164052"/>
            <a:ext cx="1477108" cy="1049450"/>
          </a:xfrm>
          <a:prstGeom prst="bentConnector3">
            <a:avLst>
              <a:gd name="adj1" fmla="val 102143"/>
            </a:avLst>
          </a:prstGeom>
          <a:ln w="19050"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AD14902-6245-D90A-064C-F61493D0C8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3198429" y="894379"/>
            <a:ext cx="3951607" cy="249694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1379"/>
            <a:ext cx="9144000" cy="533552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960" y="12151"/>
            <a:ext cx="1869407" cy="882228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9227612B-1D34-4660-F01B-C3CB36349866}"/>
              </a:ext>
            </a:extLst>
          </p:cNvPr>
          <p:cNvSpPr txBox="1"/>
          <p:nvPr/>
        </p:nvSpPr>
        <p:spPr>
          <a:xfrm>
            <a:off x="185428" y="1317144"/>
            <a:ext cx="2956947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1500" i="1" dirty="0">
                <a:solidFill>
                  <a:schemeClr val="accent3">
                    <a:lumMod val="50000"/>
                  </a:schemeClr>
                </a:solidFill>
                <a:latin typeface="Soleto"/>
              </a:rPr>
              <a:t>“São os resultados e conclusões obtidas a partir das informações ou correlação de informações de um tema com diversas fontes de informação, com o objetivo de auxiliar a tomada de decisão dos gestores e identificar possíveis irregularidades por meio de tipologias” (ODP.ESTADUAL, 2016).</a:t>
            </a:r>
            <a:endParaRPr lang="pt-BR" altLang="pt-BR" sz="1500" i="1" dirty="0">
              <a:solidFill>
                <a:schemeClr val="accent3">
                  <a:lumMod val="50000"/>
                </a:schemeClr>
              </a:solidFill>
              <a:latin typeface="Soleto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2460713-C650-158B-13A0-C771D08FD634}"/>
              </a:ext>
            </a:extLst>
          </p:cNvPr>
          <p:cNvSpPr txBox="1"/>
          <p:nvPr/>
        </p:nvSpPr>
        <p:spPr>
          <a:xfrm>
            <a:off x="5987954" y="2733022"/>
            <a:ext cx="2956947" cy="2608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1500" dirty="0">
                <a:solidFill>
                  <a:schemeClr val="accent1">
                    <a:lumMod val="50000"/>
                  </a:schemeClr>
                </a:solidFill>
                <a:latin typeface="Soleto"/>
              </a:rPr>
              <a:t>A atividade de elaboração de trilhas de auditoria, como parte dos trabalhos de auditoria interna, pode ser definida como um trabalho preventivo, possibilitando o monitoramento de processos críticos, o saneamento tempestivo das não conformidades e a implantação de melhorias nos controles, com vistas a assessorar o controle interno dos órgãos.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B38A9E6-F79A-BDFB-88BD-982571BF090C}"/>
              </a:ext>
            </a:extLst>
          </p:cNvPr>
          <p:cNvSpPr/>
          <p:nvPr/>
        </p:nvSpPr>
        <p:spPr>
          <a:xfrm>
            <a:off x="323528" y="270233"/>
            <a:ext cx="5166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Trilhas de Auditoria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F9E1512-DAE6-8153-E269-B7B3AE21BCB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2173836" y="2611100"/>
            <a:ext cx="3771737" cy="315212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9" name="Colchete Esquerdo 28">
            <a:extLst>
              <a:ext uri="{FF2B5EF4-FFF2-40B4-BE49-F238E27FC236}">
                <a16:creationId xmlns:a16="http://schemas.microsoft.com/office/drawing/2014/main" id="{4450F6CB-9BDA-5D43-3944-DBFE5E0BF82F}"/>
              </a:ext>
            </a:extLst>
          </p:cNvPr>
          <p:cNvSpPr/>
          <p:nvPr/>
        </p:nvSpPr>
        <p:spPr>
          <a:xfrm rot="16200000">
            <a:off x="7135885" y="3427001"/>
            <a:ext cx="701631" cy="3127222"/>
          </a:xfrm>
          <a:prstGeom prst="leftBracket">
            <a:avLst>
              <a:gd name="adj" fmla="val 0"/>
            </a:avLst>
          </a:prstGeom>
          <a:ln>
            <a:solidFill>
              <a:schemeClr val="accent1">
                <a:alpha val="47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2" name="Colchete Esquerdo 31">
            <a:extLst>
              <a:ext uri="{FF2B5EF4-FFF2-40B4-BE49-F238E27FC236}">
                <a16:creationId xmlns:a16="http://schemas.microsoft.com/office/drawing/2014/main" id="{28E022CD-E8B2-0835-95AC-AC1EAAD4962A}"/>
              </a:ext>
            </a:extLst>
          </p:cNvPr>
          <p:cNvSpPr/>
          <p:nvPr/>
        </p:nvSpPr>
        <p:spPr>
          <a:xfrm rot="16200000" flipH="1">
            <a:off x="1362029" y="-46714"/>
            <a:ext cx="533551" cy="3027140"/>
          </a:xfrm>
          <a:prstGeom prst="leftBracket">
            <a:avLst>
              <a:gd name="adj" fmla="val 0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04123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8413B9DA-BBE3-98D3-F637-93D25D22A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8" y="3720560"/>
            <a:ext cx="3950551" cy="2496528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0036"/>
            <a:ext cx="1869407" cy="88222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455556" y="368377"/>
            <a:ext cx="402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6600"/>
                </a:solidFill>
                <a:latin typeface="Soleto Black" pitchFamily="34" charset="0"/>
              </a:rPr>
              <a:t>Trilhas automatizadas de auditoria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05893F7-0AD3-FF5C-1F92-B6DE7FE1C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72" y="1700808"/>
            <a:ext cx="3816522" cy="2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3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A partir do levantamento dos temas relevantes identificados pelo Estudo da ODP - CE foram desenvolvidas </a:t>
            </a:r>
            <a:r>
              <a:rPr lang="pt-BR" altLang="pt-BR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trilhas de auditoria </a:t>
            </a:r>
            <a:r>
              <a:rPr lang="pt-BR" altLang="pt-BR" sz="13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com o objetivo de gerarem alertas na identificação de possíveis desconformidades.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350" dirty="0">
              <a:solidFill>
                <a:schemeClr val="tx1">
                  <a:lumMod val="50000"/>
                  <a:lumOff val="50000"/>
                </a:schemeClr>
              </a:solidFill>
              <a:latin typeface="Soleto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As trilhas de auditoria são apuradas pelos auditores de controle interno e tratadas pelos gestores dos órgãos e entidades do Poder Executivo Estadual,</a:t>
            </a:r>
            <a:r>
              <a:rPr lang="pt-BR" altLang="pt-BR" sz="13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Soleto" pitchFamily="34" charset="0"/>
              </a:rPr>
              <a:t> permitindo o saneamento tempestivo e a implantação de melhorias nos controles internos.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350" b="0" dirty="0">
              <a:solidFill>
                <a:schemeClr val="tx1">
                  <a:lumMod val="50000"/>
                  <a:lumOff val="50000"/>
                </a:schemeClr>
              </a:solidFill>
              <a:latin typeface="Soleto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F4CE5A-ECDD-CF2E-F311-69DA4907B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3" y="1393738"/>
            <a:ext cx="420926" cy="29777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93013"/>
            <a:ext cx="9144000" cy="479566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C2F3972-0D79-67C7-BB73-163620083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418" y="912264"/>
            <a:ext cx="4930005" cy="53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8" y="1013022"/>
            <a:ext cx="3950551" cy="249652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" y="6309320"/>
            <a:ext cx="9144000" cy="543420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5261"/>
            <a:ext cx="1869407" cy="88222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179512" y="182705"/>
            <a:ext cx="402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6600"/>
                </a:solidFill>
                <a:latin typeface="Soleto Black" pitchFamily="34" charset="0"/>
              </a:rPr>
              <a:t>Trilhas automatizadas de auditoria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4C2685-8C4A-19E8-03CF-90D077476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139" y="887489"/>
            <a:ext cx="1586861" cy="5338086"/>
          </a:xfrm>
          <a:prstGeom prst="rect">
            <a:avLst/>
          </a:prstGeom>
        </p:spPr>
      </p:pic>
      <p:pic>
        <p:nvPicPr>
          <p:cNvPr id="72" name="Imagem 71">
            <a:extLst>
              <a:ext uri="{FF2B5EF4-FFF2-40B4-BE49-F238E27FC236}">
                <a16:creationId xmlns:a16="http://schemas.microsoft.com/office/drawing/2014/main" id="{C0559E44-5337-FB29-2AA0-1C0BEFCEE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60" y="1637108"/>
            <a:ext cx="7080060" cy="4240164"/>
          </a:xfrm>
          <a:prstGeom prst="rect">
            <a:avLst/>
          </a:prstGeom>
        </p:spPr>
      </p:pic>
      <p:sp>
        <p:nvSpPr>
          <p:cNvPr id="73" name="CaixaDeTexto 72">
            <a:extLst>
              <a:ext uri="{FF2B5EF4-FFF2-40B4-BE49-F238E27FC236}">
                <a16:creationId xmlns:a16="http://schemas.microsoft.com/office/drawing/2014/main" id="{66329B7C-431B-D0AC-2E3D-F3976997F59B}"/>
              </a:ext>
            </a:extLst>
          </p:cNvPr>
          <p:cNvSpPr txBox="1"/>
          <p:nvPr/>
        </p:nvSpPr>
        <p:spPr>
          <a:xfrm>
            <a:off x="515522" y="2896116"/>
            <a:ext cx="155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BASE DE DADOS</a:t>
            </a:r>
          </a:p>
          <a:p>
            <a:endParaRPr lang="pt-BR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200" b="1" dirty="0" err="1">
                <a:solidFill>
                  <a:schemeClr val="bg1">
                    <a:lumMod val="50000"/>
                  </a:schemeClr>
                </a:solidFill>
              </a:rPr>
              <a:t>Siafe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/Sefaz</a:t>
            </a:r>
          </a:p>
        </p:txBody>
      </p:sp>
    </p:spTree>
    <p:extLst>
      <p:ext uri="{BB962C8B-B14F-4D97-AF65-F5344CB8AC3E}">
        <p14:creationId xmlns:p14="http://schemas.microsoft.com/office/powerpoint/2010/main" val="15656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7A024-7C4E-39FC-60F0-10C0FB5C40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7518866" y="882228"/>
            <a:ext cx="1638059" cy="538922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8" y="1013022"/>
            <a:ext cx="3950551" cy="249652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1103"/>
            <a:ext cx="9144000" cy="50417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0"/>
            <a:ext cx="1869407" cy="88222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258154" y="179016"/>
            <a:ext cx="402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6600"/>
                </a:solidFill>
                <a:latin typeface="Soleto Black" pitchFamily="34" charset="0"/>
              </a:rPr>
              <a:t>Trilhas automatizadas de auditoria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3B969E-7E10-8632-BA99-558EA1DAF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54" y="1627092"/>
            <a:ext cx="6997039" cy="39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9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0F4999B-2B33-B376-3E06-4BAFA3DCA6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7599954" y="936056"/>
            <a:ext cx="1809000" cy="54452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8" y="936056"/>
            <a:ext cx="3950551" cy="249652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1966"/>
            <a:ext cx="9144000" cy="382955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557" y="42692"/>
            <a:ext cx="1869407" cy="88222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237368" y="168868"/>
            <a:ext cx="402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6600"/>
                </a:solidFill>
                <a:latin typeface="Soleto Black" pitchFamily="34" charset="0"/>
              </a:rPr>
              <a:t>Trilhas automatizadas de auditoria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8785E1-F8B6-2280-DADC-6849AB359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68" y="1796011"/>
            <a:ext cx="7355262" cy="397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63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2" y="1089656"/>
            <a:ext cx="5355616" cy="31569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D5C0D6D-6429-613C-6661-7C279C9BA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88" y="4116992"/>
            <a:ext cx="2324255" cy="143193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" y="6463088"/>
            <a:ext cx="9144000" cy="382955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636" y="0"/>
            <a:ext cx="1869407" cy="88222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124930" y="323517"/>
            <a:ext cx="7753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6600"/>
                </a:solidFill>
                <a:latin typeface="Soleto Black" pitchFamily="34" charset="0"/>
              </a:rPr>
              <a:t>Análise das Contas de Gestão 2024 – Relatório do Controle Interno  -  RCI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53603E4-5747-F615-2CE3-6A072B4F54C4}"/>
              </a:ext>
            </a:extLst>
          </p:cNvPr>
          <p:cNvSpPr/>
          <p:nvPr/>
        </p:nvSpPr>
        <p:spPr>
          <a:xfrm>
            <a:off x="257438" y="2514127"/>
            <a:ext cx="1120140" cy="60785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3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CGE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375279F-FF79-D103-B37C-0C897251B6BD}"/>
              </a:ext>
            </a:extLst>
          </p:cNvPr>
          <p:cNvSpPr/>
          <p:nvPr/>
        </p:nvSpPr>
        <p:spPr>
          <a:xfrm>
            <a:off x="574438" y="4445675"/>
            <a:ext cx="2320925" cy="80791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Unidades </a:t>
            </a:r>
          </a:p>
          <a:p>
            <a:pPr algn="ctr"/>
            <a:r>
              <a:rPr lang="pt-BR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Auditadas</a:t>
            </a:r>
            <a:endParaRPr lang="pt-BR" sz="2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E326743-75A3-A8D9-8BAB-A17FE3962D1F}"/>
              </a:ext>
            </a:extLst>
          </p:cNvPr>
          <p:cNvSpPr/>
          <p:nvPr/>
        </p:nvSpPr>
        <p:spPr>
          <a:xfrm>
            <a:off x="2466193" y="4773970"/>
            <a:ext cx="333695" cy="272296"/>
          </a:xfrm>
          <a:prstGeom prst="rightArrow">
            <a:avLst>
              <a:gd name="adj1" fmla="val 34501"/>
              <a:gd name="adj2" fmla="val 5435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FB9A03EA-55FC-2DBD-A47F-59BF85FA1B26}"/>
              </a:ext>
            </a:extLst>
          </p:cNvPr>
          <p:cNvSpPr/>
          <p:nvPr/>
        </p:nvSpPr>
        <p:spPr>
          <a:xfrm>
            <a:off x="1377578" y="2724228"/>
            <a:ext cx="333695" cy="272296"/>
          </a:xfrm>
          <a:prstGeom prst="rightArrow">
            <a:avLst>
              <a:gd name="adj1" fmla="val 34501"/>
              <a:gd name="adj2" fmla="val 5435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95BCCB-D03A-943C-C4C4-98B966323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912" y="2099223"/>
            <a:ext cx="6614651" cy="36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68D59DF-EC07-E25F-98BC-AD22FC6A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5132" y="391302"/>
            <a:ext cx="4806908" cy="303769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8" y="6463088"/>
            <a:ext cx="9144000" cy="382955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411" y="57051"/>
            <a:ext cx="1869407" cy="88222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9E175E-F55D-B3D6-218E-A40BDF93EDE9}"/>
              </a:ext>
            </a:extLst>
          </p:cNvPr>
          <p:cNvSpPr/>
          <p:nvPr/>
        </p:nvSpPr>
        <p:spPr>
          <a:xfrm>
            <a:off x="295121" y="407007"/>
            <a:ext cx="4466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6600"/>
                </a:solidFill>
                <a:latin typeface="Soleto Black" pitchFamily="34" charset="0"/>
              </a:rPr>
              <a:t>Próximos Passos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D7DA0C6-F1F8-7E0E-5F7F-C5DACE0CD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04565"/>
              </p:ext>
            </p:extLst>
          </p:nvPr>
        </p:nvGraphicFramePr>
        <p:xfrm>
          <a:off x="1260763" y="1251617"/>
          <a:ext cx="6730351" cy="36531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55503">
                  <a:extLst>
                    <a:ext uri="{9D8B030D-6E8A-4147-A177-3AD203B41FA5}">
                      <a16:colId xmlns:a16="http://schemas.microsoft.com/office/drawing/2014/main" val="3081334444"/>
                    </a:ext>
                  </a:extLst>
                </a:gridCol>
                <a:gridCol w="1751762">
                  <a:extLst>
                    <a:ext uri="{9D8B030D-6E8A-4147-A177-3AD203B41FA5}">
                      <a16:colId xmlns:a16="http://schemas.microsoft.com/office/drawing/2014/main" val="1154864312"/>
                    </a:ext>
                  </a:extLst>
                </a:gridCol>
                <a:gridCol w="1823086">
                  <a:extLst>
                    <a:ext uri="{9D8B030D-6E8A-4147-A177-3AD203B41FA5}">
                      <a16:colId xmlns:a16="http://schemas.microsoft.com/office/drawing/2014/main" val="4044864915"/>
                    </a:ext>
                  </a:extLst>
                </a:gridCol>
              </a:tblGrid>
              <a:tr h="410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n>
                            <a:noFill/>
                          </a:ln>
                          <a:solidFill>
                            <a:schemeClr val="lt1"/>
                          </a:solidFill>
                        </a:rPr>
                        <a:t>CRONOGRAMA DE ATIVIDADES</a:t>
                      </a:r>
                      <a:endParaRPr lang="pt-BR" sz="1400" dirty="0">
                        <a:ln>
                          <a:noFill/>
                        </a:ln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pt-BR" sz="1400" dirty="0">
                          <a:ln>
                            <a:noFill/>
                          </a:ln>
                          <a:solidFill>
                            <a:schemeClr val="lt1"/>
                          </a:solidFill>
                        </a:rPr>
                        <a:t>RESPONSÁVEIS</a:t>
                      </a:r>
                      <a:endParaRPr lang="pt-BR" sz="1400" dirty="0">
                        <a:ln>
                          <a:noFill/>
                        </a:ln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n>
                            <a:noFill/>
                          </a:ln>
                          <a:solidFill>
                            <a:schemeClr val="lt1"/>
                          </a:solidFill>
                        </a:rPr>
                        <a:t>PRAZOS</a:t>
                      </a:r>
                      <a:endParaRPr lang="pt-BR" sz="1400" dirty="0">
                        <a:ln>
                          <a:noFill/>
                        </a:ln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108843"/>
                  </a:ext>
                </a:extLst>
              </a:tr>
              <a:tr h="574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Envio das informações institucionais e complementares.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Órgãos e Entidades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 de 31/03 até 18/04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4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89517"/>
                  </a:ext>
                </a:extLst>
              </a:tr>
              <a:tr h="822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Finalização do RCI e inserção no Ágora – Órgãos e Entidades que não incidiram nas trilhas de auditoria.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2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CCONT/CGE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2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 até 30/05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2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448911"/>
                  </a:ext>
                </a:extLst>
              </a:tr>
              <a:tr h="1070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Finalização do RCI e inserção no Ágora – Órgãos e Entidades que incidiram em pelo menos uma das trilhas de auditoria.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COAUD/CGE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 até 13/06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4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89883"/>
                  </a:ext>
                </a:extLst>
              </a:tr>
              <a:tr h="774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RCI, Parecer e Certificado devidamente assinados no Ágora e prontos para envio.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2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CGE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2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 até 19/06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tint val="2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72730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A98D40FD-5FC6-293A-5DED-27108E071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273" y="5026414"/>
            <a:ext cx="5757063" cy="12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346" y="0"/>
            <a:ext cx="9144000" cy="6858000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5959"/>
            <a:ext cx="3328236" cy="157404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5C289AB-6855-6878-A1FE-949AA3DC8646}"/>
              </a:ext>
            </a:extLst>
          </p:cNvPr>
          <p:cNvSpPr/>
          <p:nvPr/>
        </p:nvSpPr>
        <p:spPr>
          <a:xfrm>
            <a:off x="4787504" y="0"/>
            <a:ext cx="4369188" cy="6857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15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</a:t>
            </a:r>
          </a:p>
          <a:p>
            <a:pPr>
              <a:defRPr/>
            </a:pPr>
            <a:r>
              <a:rPr lang="pt-BR" sz="15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Célula de Auditoria de Regularidade da CGE/CE</a:t>
            </a:r>
          </a:p>
          <a:p>
            <a:pPr>
              <a:defRPr/>
            </a:pPr>
            <a:endParaRPr lang="pt-BR" sz="15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Bruno Jesus Martins  Lôbo</a:t>
            </a:r>
          </a:p>
          <a:p>
            <a:pPr>
              <a:defRPr/>
            </a:pPr>
            <a:r>
              <a:rPr lang="pt-BR" sz="1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bruno.martins@cge.ce.gov.br</a:t>
            </a:r>
          </a:p>
          <a:p>
            <a:pPr>
              <a:defRPr/>
            </a:pPr>
            <a:endParaRPr lang="pt-BR" sz="15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Adrienne Fiuza Giampietro</a:t>
            </a:r>
          </a:p>
          <a:p>
            <a:pPr>
              <a:defRPr/>
            </a:pPr>
            <a:r>
              <a:rPr lang="pt-BR" sz="1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adrienne.fiuza@cge.ce.gov.br</a:t>
            </a:r>
          </a:p>
          <a:p>
            <a:pPr>
              <a:defRPr/>
            </a:pPr>
            <a:r>
              <a:rPr lang="pt-BR" sz="1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932D8B8-8A57-BDBF-6BB8-79E08CDCAA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0835" y="3205668"/>
            <a:ext cx="278916" cy="278916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99AA2BA-9C65-E39F-F601-EB9144BF9BA4}"/>
              </a:ext>
            </a:extLst>
          </p:cNvPr>
          <p:cNvGrpSpPr/>
          <p:nvPr/>
        </p:nvGrpSpPr>
        <p:grpSpPr>
          <a:xfrm>
            <a:off x="4943501" y="4972343"/>
            <a:ext cx="270000" cy="270000"/>
            <a:chOff x="4021668" y="1609929"/>
            <a:chExt cx="720000" cy="7200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1AF99661-ABAB-089E-254E-150FA08671FC}"/>
                </a:ext>
              </a:extLst>
            </p:cNvPr>
            <p:cNvSpPr/>
            <p:nvPr/>
          </p:nvSpPr>
          <p:spPr>
            <a:xfrm>
              <a:off x="4021668" y="1609929"/>
              <a:ext cx="720000" cy="72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pic>
          <p:nvPicPr>
            <p:cNvPr id="20" name="Gráfico 19" descr="Mundo estrutura de tópicos">
              <a:extLst>
                <a:ext uri="{FF2B5EF4-FFF2-40B4-BE49-F238E27FC236}">
                  <a16:creationId xmlns:a16="http://schemas.microsoft.com/office/drawing/2014/main" id="{CA5F4FCE-F2FE-862A-ADF5-D32704494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1668" y="1699929"/>
              <a:ext cx="540000" cy="540000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76FF484F-5681-CED6-DD98-A8604B0792E3}"/>
              </a:ext>
            </a:extLst>
          </p:cNvPr>
          <p:cNvGrpSpPr/>
          <p:nvPr/>
        </p:nvGrpSpPr>
        <p:grpSpPr>
          <a:xfrm>
            <a:off x="4932258" y="4557822"/>
            <a:ext cx="270000" cy="270000"/>
            <a:chOff x="3864820" y="761986"/>
            <a:chExt cx="720000" cy="72000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6B45626A-651C-5C33-5352-C247DC98010E}"/>
                </a:ext>
              </a:extLst>
            </p:cNvPr>
            <p:cNvSpPr/>
            <p:nvPr/>
          </p:nvSpPr>
          <p:spPr>
            <a:xfrm>
              <a:off x="3864820" y="761986"/>
              <a:ext cx="720000" cy="72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pic>
          <p:nvPicPr>
            <p:cNvPr id="23" name="Gráfico 22" descr="Viva-voz estrutura de tópicos">
              <a:extLst>
                <a:ext uri="{FF2B5EF4-FFF2-40B4-BE49-F238E27FC236}">
                  <a16:creationId xmlns:a16="http://schemas.microsoft.com/office/drawing/2014/main" id="{7A8F00FA-AF76-8F5A-132B-362188FE9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40888" y="848152"/>
              <a:ext cx="540000" cy="540000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0C96799-DE5D-B4FD-C471-1EB0C5700558}"/>
              </a:ext>
            </a:extLst>
          </p:cNvPr>
          <p:cNvSpPr txBox="1"/>
          <p:nvPr/>
        </p:nvSpPr>
        <p:spPr>
          <a:xfrm>
            <a:off x="5209139" y="4967781"/>
            <a:ext cx="135616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CGE.CE.GOV.BR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F0E59A2-4EEA-77C1-5F18-6AEF95A82385}"/>
              </a:ext>
            </a:extLst>
          </p:cNvPr>
          <p:cNvSpPr txBox="1"/>
          <p:nvPr/>
        </p:nvSpPr>
        <p:spPr>
          <a:xfrm>
            <a:off x="5209139" y="4545993"/>
            <a:ext cx="141073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(85) 3101 3484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18BA5EB3-48BF-82BE-E6AB-738BE323FD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249" y="124972"/>
            <a:ext cx="2688569" cy="20815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D02BCD-8C47-BED3-63D7-E03050330910}"/>
              </a:ext>
            </a:extLst>
          </p:cNvPr>
          <p:cNvSpPr txBox="1"/>
          <p:nvPr/>
        </p:nvSpPr>
        <p:spPr>
          <a:xfrm>
            <a:off x="4900835" y="2055684"/>
            <a:ext cx="4597749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25" b="1" dirty="0">
                <a:solidFill>
                  <a:schemeClr val="bg1">
                    <a:lumMod val="50000"/>
                  </a:schemeClr>
                </a:solidFill>
              </a:rPr>
              <a:t>Coordenadoria de Auditoria Interna - COAUD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5A3DC4-56D8-CEB2-D9B1-F6D7ABBC67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0835" y="3842970"/>
            <a:ext cx="278916" cy="2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9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10" y="180916"/>
            <a:ext cx="632940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Prestação de Contas Anual no Sistema </a:t>
            </a:r>
            <a:r>
              <a:rPr lang="pt-BR" altLang="pt-BR" sz="2000" dirty="0" err="1">
                <a:solidFill>
                  <a:schemeClr val="tx1"/>
                </a:solidFill>
              </a:rPr>
              <a:t>Àgora</a:t>
            </a:r>
            <a:r>
              <a:rPr lang="pt-BR" altLang="pt-BR" sz="2000" dirty="0">
                <a:solidFill>
                  <a:schemeClr val="tx1"/>
                </a:solidFill>
              </a:rPr>
              <a:t>/TCE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E75B59-3E44-5F1D-17F7-F67E9FB17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25" y="784847"/>
            <a:ext cx="6470523" cy="274382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9483F8-FEB7-22FC-3624-E7ECBF784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32" y="3350820"/>
            <a:ext cx="7596336" cy="30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27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D801FBE-C4A2-B035-6598-4CCD99268511}"/>
              </a:ext>
            </a:extLst>
          </p:cNvPr>
          <p:cNvSpPr txBox="1"/>
          <p:nvPr/>
        </p:nvSpPr>
        <p:spPr>
          <a:xfrm>
            <a:off x="395288" y="185738"/>
            <a:ext cx="6769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EQUIPE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35943B6-9E55-8BBE-8654-078AADD56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317342"/>
              </p:ext>
            </p:extLst>
          </p:nvPr>
        </p:nvGraphicFramePr>
        <p:xfrm>
          <a:off x="251520" y="1273175"/>
          <a:ext cx="8236205" cy="324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2CA4C5E-9392-00C8-1A26-C622C2CCBD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70305">
            <a:off x="6298257" y="18797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68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2A923F97-4940-8F27-F230-4D96A16F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07501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ontroladoria e Ouvidoria Geral do Estado H">
            <a:extLst>
              <a:ext uri="{FF2B5EF4-FFF2-40B4-BE49-F238E27FC236}">
                <a16:creationId xmlns:a16="http://schemas.microsoft.com/office/drawing/2014/main" id="{49C13824-E18E-0066-1F4D-6EFF6BE9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825"/>
            <a:ext cx="43989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5A65E3-C97E-1BDE-A78A-5B37303E3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82" y="1471725"/>
            <a:ext cx="8676456" cy="3914549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D6C7A56A-337E-90F0-AD41-1FCFB9CD4E53}"/>
              </a:ext>
            </a:extLst>
          </p:cNvPr>
          <p:cNvSpPr/>
          <p:nvPr/>
        </p:nvSpPr>
        <p:spPr>
          <a:xfrm>
            <a:off x="2051720" y="4725144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2F3C977-9DCC-0DE3-822E-7F53DB256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10" y="180916"/>
            <a:ext cx="465734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Documentos da CGE em cada PCA </a:t>
            </a:r>
          </a:p>
        </p:txBody>
      </p:sp>
    </p:spTree>
    <p:extLst>
      <p:ext uri="{BB962C8B-B14F-4D97-AF65-F5344CB8AC3E}">
        <p14:creationId xmlns:p14="http://schemas.microsoft.com/office/powerpoint/2010/main" val="413776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3CA12C6-3139-BE45-B414-10951CC0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80" y="1198563"/>
            <a:ext cx="8532440" cy="3873728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9D9E5373-4C11-273D-05FD-388C7FBA4312}"/>
              </a:ext>
            </a:extLst>
          </p:cNvPr>
          <p:cNvSpPr/>
          <p:nvPr/>
        </p:nvSpPr>
        <p:spPr>
          <a:xfrm>
            <a:off x="220323" y="3262471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FA9290E-39CB-DD31-3604-1E3301B7192A}"/>
              </a:ext>
            </a:extLst>
          </p:cNvPr>
          <p:cNvSpPr/>
          <p:nvPr/>
        </p:nvSpPr>
        <p:spPr>
          <a:xfrm>
            <a:off x="232284" y="3714516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DB12CE61-B7C6-5FF3-CDAB-8ECC96448C1B}"/>
              </a:ext>
            </a:extLst>
          </p:cNvPr>
          <p:cNvSpPr/>
          <p:nvPr/>
        </p:nvSpPr>
        <p:spPr>
          <a:xfrm>
            <a:off x="184878" y="4652729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EBBE544-B0A4-800C-E115-90EFEDFE6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10" y="180916"/>
            <a:ext cx="465734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Documentos da CGE em cada PCA </a:t>
            </a:r>
          </a:p>
        </p:txBody>
      </p:sp>
    </p:spTree>
    <p:extLst>
      <p:ext uri="{BB962C8B-B14F-4D97-AF65-F5344CB8AC3E}">
        <p14:creationId xmlns:p14="http://schemas.microsoft.com/office/powerpoint/2010/main" val="77324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9D9E5373-4C11-273D-05FD-388C7FBA4312}"/>
              </a:ext>
            </a:extLst>
          </p:cNvPr>
          <p:cNvSpPr/>
          <p:nvPr/>
        </p:nvSpPr>
        <p:spPr>
          <a:xfrm>
            <a:off x="0" y="2564904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FA9290E-39CB-DD31-3604-1E3301B7192A}"/>
              </a:ext>
            </a:extLst>
          </p:cNvPr>
          <p:cNvSpPr/>
          <p:nvPr/>
        </p:nvSpPr>
        <p:spPr>
          <a:xfrm>
            <a:off x="0" y="3127859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DB12CE61-B7C6-5FF3-CDAB-8ECC96448C1B}"/>
              </a:ext>
            </a:extLst>
          </p:cNvPr>
          <p:cNvSpPr/>
          <p:nvPr/>
        </p:nvSpPr>
        <p:spPr>
          <a:xfrm>
            <a:off x="0" y="4755009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50EDB4-6CD5-DAEC-2BF1-D60AFF6AB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10" y="1541827"/>
            <a:ext cx="8372366" cy="3774345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C801CE9C-0A55-862E-C962-DB851CE59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10" y="180916"/>
            <a:ext cx="465734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Documentos da CGE em cada PCA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329D10-D9BE-F929-0902-094559597D80}"/>
              </a:ext>
            </a:extLst>
          </p:cNvPr>
          <p:cNvSpPr txBox="1"/>
          <p:nvPr/>
        </p:nvSpPr>
        <p:spPr>
          <a:xfrm>
            <a:off x="395536" y="53161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/>
              <a:t>Atenção: A PCA só deve ser submetida ao TCE após as assinaturas nos 03 documentos inseridos pela CGE</a:t>
            </a:r>
          </a:p>
        </p:txBody>
      </p:sp>
    </p:spTree>
    <p:extLst>
      <p:ext uri="{BB962C8B-B14F-4D97-AF65-F5344CB8AC3E}">
        <p14:creationId xmlns:p14="http://schemas.microsoft.com/office/powerpoint/2010/main" val="3770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10" y="180916"/>
            <a:ext cx="626034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Relatório de Controle Interno (CGE) – RCI Gestão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6C263F-D5C6-C49C-8910-74CF6CA50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62" y="1303603"/>
            <a:ext cx="8495928" cy="3565555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D9E7EB6-28DD-C328-853F-3C6E5F6ABC3C}"/>
              </a:ext>
            </a:extLst>
          </p:cNvPr>
          <p:cNvSpPr/>
          <p:nvPr/>
        </p:nvSpPr>
        <p:spPr>
          <a:xfrm>
            <a:off x="1115616" y="2003506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8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206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FA951141-CCDE-4274-ED4E-4F9387E8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10" y="180916"/>
            <a:ext cx="626034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Relatório de Controle Interno (CGE) – RCI Gestão 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5588EFB8-C47E-400C-11E4-BC994FB01179}"/>
              </a:ext>
            </a:extLst>
          </p:cNvPr>
          <p:cNvSpPr txBox="1"/>
          <p:nvPr/>
        </p:nvSpPr>
        <p:spPr>
          <a:xfrm>
            <a:off x="781580" y="861150"/>
            <a:ext cx="8074613" cy="5421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3"/>
              </a:lnSpc>
            </a:pPr>
            <a:r>
              <a:rPr lang="en-US" dirty="0" err="1">
                <a:solidFill>
                  <a:srgbClr val="0F1115"/>
                </a:solidFill>
                <a:latin typeface="Open Sans Extra Bold"/>
              </a:rPr>
              <a:t>Estrutura</a:t>
            </a:r>
            <a:r>
              <a:rPr lang="en-US" dirty="0">
                <a:solidFill>
                  <a:srgbClr val="0F1115"/>
                </a:solidFill>
                <a:latin typeface="Open Sans Extra Bold"/>
              </a:rPr>
              <a:t> do RCI </a:t>
            </a:r>
            <a:r>
              <a:rPr lang="en-US" dirty="0" err="1">
                <a:solidFill>
                  <a:srgbClr val="0F1115"/>
                </a:solidFill>
                <a:latin typeface="Open Sans Extra Bold"/>
              </a:rPr>
              <a:t>Gestão</a:t>
            </a:r>
            <a:endParaRPr lang="en-US" dirty="0">
              <a:solidFill>
                <a:srgbClr val="0F1115"/>
              </a:solidFill>
              <a:latin typeface="Open Sans Extra Bold"/>
            </a:endParaRPr>
          </a:p>
          <a:p>
            <a:pPr algn="just">
              <a:lnSpc>
                <a:spcPts val="2503"/>
              </a:lnSpc>
            </a:pPr>
            <a:endParaRPr lang="en-US" sz="1788" b="0" dirty="0">
              <a:solidFill>
                <a:srgbClr val="0F1115"/>
              </a:solidFill>
              <a:latin typeface="Open Sans Extra Bold"/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Informações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Preliminares</a:t>
            </a:r>
            <a:endParaRPr lang="en-US" sz="1900" b="0" dirty="0">
              <a:solidFill>
                <a:srgbClr val="0F1115"/>
              </a:solidFill>
              <a:latin typeface="Open Sans Extra Bold"/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1900" dirty="0" err="1">
                <a:solidFill>
                  <a:srgbClr val="0F1115"/>
                </a:solidFill>
                <a:latin typeface="Open Sans Extra Bold"/>
              </a:rPr>
              <a:t>Informações</a:t>
            </a:r>
            <a:r>
              <a:rPr lang="en-US" sz="190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dirty="0" err="1">
                <a:solidFill>
                  <a:srgbClr val="0F1115"/>
                </a:solidFill>
                <a:latin typeface="Open Sans Extra Bold"/>
              </a:rPr>
              <a:t>Institucionais</a:t>
            </a:r>
            <a:endParaRPr lang="en-US" sz="1900" dirty="0">
              <a:solidFill>
                <a:srgbClr val="0F1115"/>
              </a:solidFill>
              <a:latin typeface="Open Sans Extra Bold"/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Órgão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em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Números</a:t>
            </a:r>
            <a:endParaRPr lang="en-US" sz="1900" b="0" dirty="0">
              <a:solidFill>
                <a:srgbClr val="0F1115"/>
              </a:solidFill>
              <a:latin typeface="Open Sans Extra Bold"/>
            </a:endParaRP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Execução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orçamentária</a:t>
            </a:r>
            <a:endParaRPr lang="en-US" sz="1900" b="0" dirty="0">
              <a:solidFill>
                <a:srgbClr val="0F1115"/>
              </a:solidFill>
              <a:latin typeface="Open Sans Extra Bold"/>
            </a:endParaRP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Despesa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com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pessoal</a:t>
            </a:r>
            <a:endParaRPr lang="en-US" sz="1900" b="0" dirty="0">
              <a:solidFill>
                <a:srgbClr val="0F1115"/>
              </a:solidFill>
              <a:latin typeface="Open Sans Extra Bold"/>
            </a:endParaRP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Principais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contratos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,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parcerias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e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contratos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de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gestão</a:t>
            </a:r>
            <a:endParaRPr lang="en-US" sz="1900" b="0" dirty="0">
              <a:solidFill>
                <a:srgbClr val="0F1115"/>
              </a:solidFill>
              <a:latin typeface="Open Sans Extra Bold"/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Ações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do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Controle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Interno</a:t>
            </a:r>
            <a:endParaRPr lang="en-US" sz="1900" b="0" dirty="0">
              <a:solidFill>
                <a:srgbClr val="0F1115"/>
              </a:solidFill>
              <a:latin typeface="Open Sans Extra Bold"/>
            </a:endParaRP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Informações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de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cada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Coordenadoria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b="0" dirty="0" err="1">
                <a:solidFill>
                  <a:srgbClr val="0F1115"/>
                </a:solidFill>
                <a:latin typeface="Open Sans Extra Bold"/>
              </a:rPr>
              <a:t>Programática</a:t>
            </a:r>
            <a:r>
              <a:rPr lang="en-US" sz="1900" b="0" dirty="0">
                <a:solidFill>
                  <a:srgbClr val="0F1115"/>
                </a:solidFill>
                <a:latin typeface="Open Sans Extra Bold"/>
              </a:rPr>
              <a:t> da CGE</a:t>
            </a: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r>
              <a:rPr lang="en-US" sz="1900" dirty="0" err="1">
                <a:solidFill>
                  <a:srgbClr val="0F1115"/>
                </a:solidFill>
                <a:latin typeface="Open Sans Extra Bold"/>
              </a:rPr>
              <a:t>Trilhas</a:t>
            </a:r>
            <a:r>
              <a:rPr lang="en-US" sz="190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dirty="0" err="1">
                <a:solidFill>
                  <a:srgbClr val="0F1115"/>
                </a:solidFill>
                <a:latin typeface="Open Sans Extra Bold"/>
              </a:rPr>
              <a:t>Automatizadas</a:t>
            </a:r>
            <a:endParaRPr lang="en-US" sz="1900" dirty="0">
              <a:solidFill>
                <a:srgbClr val="0F1115"/>
              </a:solidFill>
              <a:latin typeface="Open Sans Extra Bold"/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r>
              <a:rPr lang="en-US" sz="1900" dirty="0" err="1">
                <a:solidFill>
                  <a:srgbClr val="0F1115"/>
                </a:solidFill>
                <a:latin typeface="Open Sans Extra Bold"/>
              </a:rPr>
              <a:t>Informações</a:t>
            </a:r>
            <a:r>
              <a:rPr lang="en-US" sz="190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dirty="0" err="1">
                <a:solidFill>
                  <a:srgbClr val="0F1115"/>
                </a:solidFill>
                <a:latin typeface="Open Sans Extra Bold"/>
              </a:rPr>
              <a:t>Complementares</a:t>
            </a:r>
            <a:r>
              <a:rPr lang="en-US" sz="1900" dirty="0">
                <a:solidFill>
                  <a:srgbClr val="0F1115"/>
                </a:solidFill>
                <a:latin typeface="Open Sans Extra Bold"/>
              </a:rPr>
              <a:t> (</a:t>
            </a:r>
            <a:r>
              <a:rPr lang="en-US" sz="1900" dirty="0" err="1">
                <a:solidFill>
                  <a:srgbClr val="0F1115"/>
                </a:solidFill>
                <a:latin typeface="Open Sans Extra Bold"/>
              </a:rPr>
              <a:t>Estatais</a:t>
            </a:r>
            <a:r>
              <a:rPr lang="en-US" sz="1900" dirty="0">
                <a:solidFill>
                  <a:srgbClr val="0F1115"/>
                </a:solidFill>
                <a:latin typeface="Open Sans Extra Bold"/>
              </a:rPr>
              <a:t>)</a:t>
            </a: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r>
              <a:rPr lang="en-US" sz="1900" dirty="0" err="1">
                <a:solidFill>
                  <a:srgbClr val="0F1115"/>
                </a:solidFill>
                <a:latin typeface="Open Sans Extra Bold"/>
              </a:rPr>
              <a:t>Órgãos</a:t>
            </a:r>
            <a:r>
              <a:rPr lang="en-US" sz="1900" dirty="0">
                <a:solidFill>
                  <a:srgbClr val="0F1115"/>
                </a:solidFill>
                <a:latin typeface="Open Sans Extra Bold"/>
              </a:rPr>
              <a:t> </a:t>
            </a:r>
            <a:r>
              <a:rPr lang="en-US" sz="1900" dirty="0" err="1">
                <a:solidFill>
                  <a:srgbClr val="0F1115"/>
                </a:solidFill>
                <a:latin typeface="Open Sans Extra Bold"/>
              </a:rPr>
              <a:t>estatutários</a:t>
            </a:r>
            <a:r>
              <a:rPr lang="en-US" sz="1900" dirty="0">
                <a:solidFill>
                  <a:srgbClr val="0F1115"/>
                </a:solidFill>
                <a:latin typeface="Open Sans Extra Bold"/>
              </a:rPr>
              <a:t>;</a:t>
            </a: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r>
              <a:rPr lang="en-US" sz="1900" dirty="0" err="1">
                <a:solidFill>
                  <a:srgbClr val="0F1115"/>
                </a:solidFill>
                <a:latin typeface="Open Sans Extra Bold"/>
              </a:rPr>
              <a:t>Assertivas</a:t>
            </a:r>
            <a:r>
              <a:rPr lang="en-US" sz="1900" dirty="0">
                <a:solidFill>
                  <a:srgbClr val="0F1115"/>
                </a:solidFill>
                <a:latin typeface="Open Sans Extra Bold"/>
              </a:rPr>
              <a:t> Lei Federal nº. 13.303/2016</a:t>
            </a: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endParaRPr lang="en-US" sz="1788" b="0" dirty="0">
              <a:solidFill>
                <a:srgbClr val="0F1115"/>
              </a:solidFill>
              <a:latin typeface="Open Sans Extra Bold"/>
            </a:endParaRPr>
          </a:p>
          <a:p>
            <a:pPr marL="1393167" lvl="3" indent="-285750" algn="just">
              <a:lnSpc>
                <a:spcPts val="2503"/>
              </a:lnSpc>
              <a:buFont typeface="Wingdings" panose="05000000000000000000" pitchFamily="2" charset="2"/>
              <a:buChar char="ü"/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  <a:p>
            <a:pPr marL="843234" lvl="2" indent="-193017" algn="just">
              <a:lnSpc>
                <a:spcPts val="2503"/>
              </a:lnSpc>
              <a:buFont typeface="Arial"/>
              <a:buChar char="•"/>
            </a:pPr>
            <a:endParaRPr lang="en-US" sz="1788" dirty="0">
              <a:solidFill>
                <a:srgbClr val="0F1115"/>
              </a:solidFill>
              <a:latin typeface="Open Sans Extra Bold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7E807F0-E62C-F54E-4825-C1C95B911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844824"/>
            <a:ext cx="779987" cy="32882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5C6EB54-F00A-FDEB-3059-5918BE3EA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365104"/>
            <a:ext cx="780356" cy="32921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103B947-A647-67A1-2B2C-0D40D04A9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035891"/>
            <a:ext cx="78035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206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80915"/>
            <a:ext cx="817112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Atualiza</a:t>
            </a:r>
            <a:r>
              <a:rPr lang="pt-BR" altLang="pt-BR" dirty="0">
                <a:solidFill>
                  <a:schemeClr val="tx1"/>
                </a:solidFill>
              </a:rPr>
              <a:t>ção das Informações Institucionais e Complementares</a:t>
            </a:r>
            <a:r>
              <a:rPr lang="pt-BR" altLang="pt-BR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D9E7EB6-28DD-C328-853F-3C6E5F6ABC3C}"/>
              </a:ext>
            </a:extLst>
          </p:cNvPr>
          <p:cNvSpPr/>
          <p:nvPr/>
        </p:nvSpPr>
        <p:spPr>
          <a:xfrm rot="6830791">
            <a:off x="7014942" y="1217136"/>
            <a:ext cx="504056" cy="1591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C42E305-4FAB-33CB-B9B4-DFB368053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3" y="1559420"/>
            <a:ext cx="9144000" cy="11601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BA7BB3D-343B-0E8B-4D9D-17393486F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284984"/>
            <a:ext cx="2715711" cy="14831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F65A2FD-2A82-8EEF-0BEE-30DDFCDAB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3924785"/>
            <a:ext cx="5508104" cy="233532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D31647B-B877-4749-C48C-F5F41EAF5C9B}"/>
              </a:ext>
            </a:extLst>
          </p:cNvPr>
          <p:cNvSpPr txBox="1"/>
          <p:nvPr/>
        </p:nvSpPr>
        <p:spPr>
          <a:xfrm>
            <a:off x="4332155" y="108789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Passo 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EB99F9-2309-7979-7EC9-25FF8671F833}"/>
              </a:ext>
            </a:extLst>
          </p:cNvPr>
          <p:cNvSpPr txBox="1"/>
          <p:nvPr/>
        </p:nvSpPr>
        <p:spPr>
          <a:xfrm>
            <a:off x="1115616" y="282853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Passo 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024EB65-CA19-E882-956F-2DF54FD7516C}"/>
              </a:ext>
            </a:extLst>
          </p:cNvPr>
          <p:cNvSpPr txBox="1"/>
          <p:nvPr/>
        </p:nvSpPr>
        <p:spPr>
          <a:xfrm>
            <a:off x="5654675" y="340219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Passo 3</a:t>
            </a:r>
          </a:p>
        </p:txBody>
      </p:sp>
    </p:spTree>
    <p:extLst>
      <p:ext uri="{BB962C8B-B14F-4D97-AF65-F5344CB8AC3E}">
        <p14:creationId xmlns:p14="http://schemas.microsoft.com/office/powerpoint/2010/main" val="134946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206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168052E3-71C6-B26E-06EB-9DBC1B910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80915"/>
            <a:ext cx="817112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Atualiza</a:t>
            </a:r>
            <a:r>
              <a:rPr lang="pt-BR" altLang="pt-BR" dirty="0">
                <a:solidFill>
                  <a:schemeClr val="tx1"/>
                </a:solidFill>
              </a:rPr>
              <a:t>ção das Informações Institucionais e Complementares</a:t>
            </a:r>
            <a:r>
              <a:rPr lang="pt-BR" altLang="pt-BR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AA76663-3724-8F67-104D-027519862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317" y="794816"/>
            <a:ext cx="403422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Como Obter Acesso ao AVIA?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4E0BD6-CBBD-5FBF-A14E-CA45341E4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08" y="1239017"/>
            <a:ext cx="7281439" cy="3212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D4D4129-F481-72FE-5E9C-04D317368627}"/>
              </a:ext>
            </a:extLst>
          </p:cNvPr>
          <p:cNvSpPr txBox="1"/>
          <p:nvPr/>
        </p:nvSpPr>
        <p:spPr>
          <a:xfrm>
            <a:off x="566927" y="4712735"/>
            <a:ext cx="7711701" cy="19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formulário deverá ser preenchido com os dados do colaborador, assinado pela gestão superior do órgão/entidade;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 solicitação para o e-mail: </a:t>
            </a:r>
            <a:r>
              <a:rPr lang="pt-BR" sz="1800" b="0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integridade@cge.ce.gov.br</a:t>
            </a:r>
            <a:r>
              <a:rPr lang="pt-BR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por meio de chamado no CGE Atende - </a:t>
            </a:r>
            <a:r>
              <a:rPr lang="pt-BR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atendimento@cge.ce.gov.br</a:t>
            </a:r>
            <a:r>
              <a:rPr lang="pt-BR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8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Seapo</a:t>
            </a:r>
            <a:r>
              <a:rPr lang="pt-BR" sz="18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SRI, </a:t>
            </a:r>
            <a:r>
              <a:rPr lang="pt-BR" sz="18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Sejuv</a:t>
            </a:r>
            <a:r>
              <a:rPr lang="pt-BR" sz="18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Sepin</a:t>
            </a:r>
            <a:r>
              <a:rPr lang="pt-BR" sz="18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Sediv</a:t>
            </a:r>
            <a:r>
              <a:rPr lang="pt-BR" sz="18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Seir</a:t>
            </a:r>
            <a:r>
              <a:rPr lang="pt-BR" sz="18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Cearaprev</a:t>
            </a:r>
            <a:r>
              <a:rPr lang="pt-BR" sz="18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Procon-CE, Ipem/CE, </a:t>
            </a:r>
            <a:r>
              <a:rPr lang="pt-BR" sz="18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</a:t>
            </a:r>
            <a:r>
              <a:rPr lang="pt-BR" sz="18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8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</a:t>
            </a:r>
            <a:r>
              <a:rPr lang="pt-BR" sz="18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 acesso ao AVIA.</a:t>
            </a:r>
            <a:endParaRPr lang="pt-BR" sz="18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98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160e33-5497-4f3b-9e92-92dffb8a7f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DEBE7311E7F4F899B73FA3219FCCD" ma:contentTypeVersion="6" ma:contentTypeDescription="Create a new document." ma:contentTypeScope="" ma:versionID="d310bf1acfa9b1daf6a9d1645d227e19">
  <xsd:schema xmlns:xsd="http://www.w3.org/2001/XMLSchema" xmlns:xs="http://www.w3.org/2001/XMLSchema" xmlns:p="http://schemas.microsoft.com/office/2006/metadata/properties" xmlns:ns3="8d0f5291-fc6b-4c08-bc3f-01105541eda2" xmlns:ns4="f8160e33-5497-4f3b-9e92-92dffb8a7f51" targetNamespace="http://schemas.microsoft.com/office/2006/metadata/properties" ma:root="true" ma:fieldsID="848b50714b61e201944fb63b1306d7cc" ns3:_="" ns4:_="">
    <xsd:import namespace="8d0f5291-fc6b-4c08-bc3f-01105541eda2"/>
    <xsd:import namespace="f8160e33-5497-4f3b-9e92-92dffb8a7f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f5291-fc6b-4c08-bc3f-01105541ed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60e33-5497-4f3b-9e92-92dffb8a7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C9854-DA96-4D6D-A4BA-79EFD39165F2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f8160e33-5497-4f3b-9e92-92dffb8a7f51"/>
    <ds:schemaRef ds:uri="http://purl.org/dc/dcmitype/"/>
    <ds:schemaRef ds:uri="8d0f5291-fc6b-4c08-bc3f-01105541eda2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F433F5D-A285-4C12-A68B-42E3278E28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5FBC38-B6EF-49FA-8BDD-AB79AEA06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f5291-fc6b-4c08-bc3f-01105541eda2"/>
    <ds:schemaRef ds:uri="f8160e33-5497-4f3b-9e92-92dffb8a7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735</Words>
  <Application>Microsoft Office PowerPoint</Application>
  <PresentationFormat>Apresentação na tela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Kanit</vt:lpstr>
      <vt:lpstr>Open Sans Bold</vt:lpstr>
      <vt:lpstr>Open Sans Extra Bold</vt:lpstr>
      <vt:lpstr>Soleto</vt:lpstr>
      <vt:lpstr>Soleto Black</vt:lpstr>
      <vt:lpstr>Wingdings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maria.josiene</dc:creator>
  <cp:lastModifiedBy>Italo José Brígido Coelho</cp:lastModifiedBy>
  <cp:revision>611</cp:revision>
  <dcterms:created xsi:type="dcterms:W3CDTF">2016-05-05T18:29:00Z</dcterms:created>
  <dcterms:modified xsi:type="dcterms:W3CDTF">2025-02-26T20:02:43Z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0x01010032CDEBE7311E7F4F899B73FA3219FCCD</vt:lpwstr>
  </property>
</Properties>
</file>