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300" r:id="rId3"/>
    <p:sldId id="357" r:id="rId4"/>
    <p:sldId id="364" r:id="rId5"/>
    <p:sldId id="358" r:id="rId6"/>
    <p:sldId id="301" r:id="rId7"/>
    <p:sldId id="311" r:id="rId8"/>
    <p:sldId id="308" r:id="rId9"/>
    <p:sldId id="307" r:id="rId10"/>
    <p:sldId id="306" r:id="rId11"/>
    <p:sldId id="359" r:id="rId12"/>
    <p:sldId id="316" r:id="rId13"/>
    <p:sldId id="324" r:id="rId14"/>
    <p:sldId id="330" r:id="rId15"/>
    <p:sldId id="329" r:id="rId16"/>
    <p:sldId id="328" r:id="rId17"/>
    <p:sldId id="327" r:id="rId18"/>
    <p:sldId id="326" r:id="rId19"/>
    <p:sldId id="325" r:id="rId20"/>
    <p:sldId id="336" r:id="rId21"/>
    <p:sldId id="335" r:id="rId22"/>
    <p:sldId id="334" r:id="rId23"/>
    <p:sldId id="333" r:id="rId24"/>
    <p:sldId id="332" r:id="rId25"/>
    <p:sldId id="331" r:id="rId26"/>
    <p:sldId id="338" r:id="rId27"/>
    <p:sldId id="341" r:id="rId28"/>
    <p:sldId id="354" r:id="rId29"/>
    <p:sldId id="363" r:id="rId30"/>
    <p:sldId id="362" r:id="rId31"/>
    <p:sldId id="361" r:id="rId32"/>
    <p:sldId id="360" r:id="rId33"/>
    <p:sldId id="304" r:id="rId34"/>
    <p:sldId id="317" r:id="rId35"/>
    <p:sldId id="260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04F"/>
    <a:srgbClr val="E6F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3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61251-D957-472A-908E-8828ADD29AD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DFBD6-6CA7-47CD-8FA9-C0E66B1FDFC8}" type="pres">
      <dgm:prSet presAssocID="{DCE61251-D957-472A-908E-8828ADD29A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CD8916C6-F0A4-4512-A144-69B98006B9CD}" type="presOf" srcId="{DCE61251-D957-472A-908E-8828ADD29AD0}" destId="{644DFBD6-6CA7-47CD-8FA9-C0E66B1FDFC8}" srcOrd="0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E61251-D957-472A-908E-8828ADD29AD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DFBD6-6CA7-47CD-8FA9-C0E66B1FDFC8}" type="pres">
      <dgm:prSet presAssocID="{DCE61251-D957-472A-908E-8828ADD29A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CD8916C6-F0A4-4512-A144-69B98006B9CD}" type="presOf" srcId="{DCE61251-D957-472A-908E-8828ADD29AD0}" destId="{644DFBD6-6CA7-47CD-8FA9-C0E66B1FDFC8}" srcOrd="0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E61251-D957-472A-908E-8828ADD29AD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DFBD6-6CA7-47CD-8FA9-C0E66B1FDFC8}" type="pres">
      <dgm:prSet presAssocID="{DCE61251-D957-472A-908E-8828ADD29A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CD8916C6-F0A4-4512-A144-69B98006B9CD}" type="presOf" srcId="{DCE61251-D957-472A-908E-8828ADD29AD0}" destId="{644DFBD6-6CA7-47CD-8FA9-C0E66B1FDFC8}" srcOrd="0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E61251-D957-472A-908E-8828ADD29AD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DFBD6-6CA7-47CD-8FA9-C0E66B1FDFC8}" type="pres">
      <dgm:prSet presAssocID="{DCE61251-D957-472A-908E-8828ADD29A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CD8916C6-F0A4-4512-A144-69B98006B9CD}" type="presOf" srcId="{DCE61251-D957-472A-908E-8828ADD29AD0}" destId="{644DFBD6-6CA7-47CD-8FA9-C0E66B1FDFC8}" srcOrd="0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061993-64FF-4EE0-818F-98393C329EC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DFA4B5-9F3D-4CF0-A0FE-3BB26D3FC69E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2800" b="1" dirty="0">
              <a:latin typeface="Arial" panose="020B0604020202020204" pitchFamily="34" charset="0"/>
              <a:cs typeface="Arial" panose="020B0604020202020204" pitchFamily="34" charset="0"/>
            </a:rPr>
            <a:t>Art. 22. </a:t>
          </a:r>
          <a:r>
            <a:rPr lang="pt-BR" sz="2800" dirty="0">
              <a:latin typeface="Arial" panose="020B0604020202020204" pitchFamily="34" charset="0"/>
              <a:cs typeface="Arial" panose="020B0604020202020204" pitchFamily="34" charset="0"/>
            </a:rPr>
            <a:t>A CGE e as unidades contratantes poderão estabelecer indicadores de desempenho para monitorar a qualidade da gestão de contratos</a:t>
          </a:r>
          <a:r>
            <a:rPr lang="pt-BR" sz="2400" dirty="0"/>
            <a:t>.</a:t>
          </a:r>
          <a:endParaRPr lang="en-US" sz="2400" dirty="0"/>
        </a:p>
      </dgm:t>
    </dgm:pt>
    <dgm:pt modelId="{F71B2D09-AE0A-40ED-89B5-73E1B6EAFFB8}" type="parTrans" cxnId="{5045DA2C-6CA2-495E-BAFC-B4C0E4CED72B}">
      <dgm:prSet/>
      <dgm:spPr/>
      <dgm:t>
        <a:bodyPr/>
        <a:lstStyle/>
        <a:p>
          <a:endParaRPr lang="en-US"/>
        </a:p>
      </dgm:t>
    </dgm:pt>
    <dgm:pt modelId="{B2DF7E05-E308-4205-8D3B-8A6E96E5B677}" type="sibTrans" cxnId="{5045DA2C-6CA2-495E-BAFC-B4C0E4CED72B}">
      <dgm:prSet/>
      <dgm:spPr/>
      <dgm:t>
        <a:bodyPr/>
        <a:lstStyle/>
        <a:p>
          <a:endParaRPr lang="en-US"/>
        </a:p>
      </dgm:t>
    </dgm:pt>
    <dgm:pt modelId="{60D28C07-CA31-437E-BC8D-F2B6BB561D0D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2800" b="1" dirty="0">
              <a:latin typeface="Arial" panose="020B0604020202020204" pitchFamily="34" charset="0"/>
              <a:cs typeface="Arial" panose="020B0604020202020204" pitchFamily="34" charset="0"/>
            </a:rPr>
            <a:t>Art. 23. </a:t>
          </a:r>
          <a:r>
            <a:rPr lang="pt-BR" sz="2800" dirty="0">
              <a:latin typeface="Arial" panose="020B0604020202020204" pitchFamily="34" charset="0"/>
              <a:cs typeface="Arial" panose="020B0604020202020204" pitchFamily="34" charset="0"/>
            </a:rPr>
            <a:t>A CGE incentivará as unidades contratantes a desenvolverem indicadores que contemplem a satisfação dos usuários e os resultados alcançados</a:t>
          </a:r>
          <a:r>
            <a:rPr lang="pt-BR" sz="2500" dirty="0"/>
            <a:t>.</a:t>
          </a:r>
          <a:endParaRPr lang="en-US" sz="2500" dirty="0"/>
        </a:p>
      </dgm:t>
    </dgm:pt>
    <dgm:pt modelId="{C9C0ADAF-9122-49AD-9590-A36B5D855F8C}" type="parTrans" cxnId="{BF97C839-3F11-4AB3-9BEA-BBD3D92E380B}">
      <dgm:prSet/>
      <dgm:spPr/>
      <dgm:t>
        <a:bodyPr/>
        <a:lstStyle/>
        <a:p>
          <a:endParaRPr lang="en-US"/>
        </a:p>
      </dgm:t>
    </dgm:pt>
    <dgm:pt modelId="{DFF464BC-5D2A-4AD2-90BF-71BF59F38634}" type="sibTrans" cxnId="{BF97C839-3F11-4AB3-9BEA-BBD3D92E380B}">
      <dgm:prSet/>
      <dgm:spPr/>
      <dgm:t>
        <a:bodyPr/>
        <a:lstStyle/>
        <a:p>
          <a:endParaRPr lang="en-US"/>
        </a:p>
      </dgm:t>
    </dgm:pt>
    <dgm:pt modelId="{301F32AC-B18A-4BED-B22B-D4BB3BA4C072}" type="pres">
      <dgm:prSet presAssocID="{E1061993-64FF-4EE0-818F-98393C329ECB}" presName="root" presStyleCnt="0">
        <dgm:presLayoutVars>
          <dgm:dir/>
          <dgm:resizeHandles val="exact"/>
        </dgm:presLayoutVars>
      </dgm:prSet>
      <dgm:spPr/>
    </dgm:pt>
    <dgm:pt modelId="{E5B69516-F49B-47B1-BC7B-95EE4C0DEC81}" type="pres">
      <dgm:prSet presAssocID="{73DFA4B5-9F3D-4CF0-A0FE-3BB26D3FC69E}" presName="compNode" presStyleCnt="0"/>
      <dgm:spPr/>
    </dgm:pt>
    <dgm:pt modelId="{A892CFF1-6762-4F86-B4A4-ACBB850AE3D5}" type="pres">
      <dgm:prSet presAssocID="{73DFA4B5-9F3D-4CF0-A0FE-3BB26D3FC69E}" presName="bgRect" presStyleLbl="bgShp" presStyleIdx="0" presStyleCnt="2"/>
      <dgm:spPr/>
    </dgm:pt>
    <dgm:pt modelId="{5A2CF727-EF9D-4541-98AA-359388E0FA81}" type="pres">
      <dgm:prSet presAssocID="{73DFA4B5-9F3D-4CF0-A0FE-3BB26D3FC69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dor"/>
        </a:ext>
      </dgm:extLst>
    </dgm:pt>
    <dgm:pt modelId="{CAB756CE-9482-448A-A069-C5009AECA74B}" type="pres">
      <dgm:prSet presAssocID="{73DFA4B5-9F3D-4CF0-A0FE-3BB26D3FC69E}" presName="spaceRect" presStyleCnt="0"/>
      <dgm:spPr/>
    </dgm:pt>
    <dgm:pt modelId="{D4943F93-F7C9-4FB8-B8D4-282771245354}" type="pres">
      <dgm:prSet presAssocID="{73DFA4B5-9F3D-4CF0-A0FE-3BB26D3FC69E}" presName="parTx" presStyleLbl="revTx" presStyleIdx="0" presStyleCnt="2">
        <dgm:presLayoutVars>
          <dgm:chMax val="0"/>
          <dgm:chPref val="0"/>
        </dgm:presLayoutVars>
      </dgm:prSet>
      <dgm:spPr/>
    </dgm:pt>
    <dgm:pt modelId="{3EBCAF15-B772-4BE5-9FBA-2416BDA3C162}" type="pres">
      <dgm:prSet presAssocID="{B2DF7E05-E308-4205-8D3B-8A6E96E5B677}" presName="sibTrans" presStyleCnt="0"/>
      <dgm:spPr/>
    </dgm:pt>
    <dgm:pt modelId="{B4D46A06-F0E2-4170-B5A3-AD8C9F4CF6A5}" type="pres">
      <dgm:prSet presAssocID="{60D28C07-CA31-437E-BC8D-F2B6BB561D0D}" presName="compNode" presStyleCnt="0"/>
      <dgm:spPr/>
    </dgm:pt>
    <dgm:pt modelId="{08314212-3AA3-42F6-AE8C-39FF1AE02AC5}" type="pres">
      <dgm:prSet presAssocID="{60D28C07-CA31-437E-BC8D-F2B6BB561D0D}" presName="bgRect" presStyleLbl="bgShp" presStyleIdx="1" presStyleCnt="2"/>
      <dgm:spPr/>
    </dgm:pt>
    <dgm:pt modelId="{8E39C8A7-2C7E-41DC-87C6-63DC40C1B1EC}" type="pres">
      <dgm:prSet presAssocID="{60D28C07-CA31-437E-BC8D-F2B6BB561D0D}" presName="iconRect" presStyleLbl="nod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F5AF7AC6-89D8-4BEA-80C0-883C547A3565}" type="pres">
      <dgm:prSet presAssocID="{60D28C07-CA31-437E-BC8D-F2B6BB561D0D}" presName="spaceRect" presStyleCnt="0"/>
      <dgm:spPr/>
    </dgm:pt>
    <dgm:pt modelId="{C2A33FD3-CF2B-49C2-8FC5-280000221E1D}" type="pres">
      <dgm:prSet presAssocID="{60D28C07-CA31-437E-BC8D-F2B6BB561D0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309B519-5CD9-4B34-9CB5-40AF03D01101}" type="presOf" srcId="{73DFA4B5-9F3D-4CF0-A0FE-3BB26D3FC69E}" destId="{D4943F93-F7C9-4FB8-B8D4-282771245354}" srcOrd="0" destOrd="0" presId="urn:microsoft.com/office/officeart/2018/2/layout/IconVerticalSolidList"/>
    <dgm:cxn modelId="{5045DA2C-6CA2-495E-BAFC-B4C0E4CED72B}" srcId="{E1061993-64FF-4EE0-818F-98393C329ECB}" destId="{73DFA4B5-9F3D-4CF0-A0FE-3BB26D3FC69E}" srcOrd="0" destOrd="0" parTransId="{F71B2D09-AE0A-40ED-89B5-73E1B6EAFFB8}" sibTransId="{B2DF7E05-E308-4205-8D3B-8A6E96E5B677}"/>
    <dgm:cxn modelId="{BF97C839-3F11-4AB3-9BEA-BBD3D92E380B}" srcId="{E1061993-64FF-4EE0-818F-98393C329ECB}" destId="{60D28C07-CA31-437E-BC8D-F2B6BB561D0D}" srcOrd="1" destOrd="0" parTransId="{C9C0ADAF-9122-49AD-9590-A36B5D855F8C}" sibTransId="{DFF464BC-5D2A-4AD2-90BF-71BF59F38634}"/>
    <dgm:cxn modelId="{8B01E850-3F19-4878-A7D4-B4622588D466}" type="presOf" srcId="{E1061993-64FF-4EE0-818F-98393C329ECB}" destId="{301F32AC-B18A-4BED-B22B-D4BB3BA4C072}" srcOrd="0" destOrd="0" presId="urn:microsoft.com/office/officeart/2018/2/layout/IconVerticalSolidList"/>
    <dgm:cxn modelId="{02F87BFF-6707-4DBA-8539-668EBDB99E9B}" type="presOf" srcId="{60D28C07-CA31-437E-BC8D-F2B6BB561D0D}" destId="{C2A33FD3-CF2B-49C2-8FC5-280000221E1D}" srcOrd="0" destOrd="0" presId="urn:microsoft.com/office/officeart/2018/2/layout/IconVerticalSolidList"/>
    <dgm:cxn modelId="{3041EAA3-6356-4C29-A43B-4946C9EBA365}" type="presParOf" srcId="{301F32AC-B18A-4BED-B22B-D4BB3BA4C072}" destId="{E5B69516-F49B-47B1-BC7B-95EE4C0DEC81}" srcOrd="0" destOrd="0" presId="urn:microsoft.com/office/officeart/2018/2/layout/IconVerticalSolidList"/>
    <dgm:cxn modelId="{31F4E664-BD71-4B02-8053-DCE0625346F3}" type="presParOf" srcId="{E5B69516-F49B-47B1-BC7B-95EE4C0DEC81}" destId="{A892CFF1-6762-4F86-B4A4-ACBB850AE3D5}" srcOrd="0" destOrd="0" presId="urn:microsoft.com/office/officeart/2018/2/layout/IconVerticalSolidList"/>
    <dgm:cxn modelId="{9EF3892D-5ADA-45FE-ACC8-9E7AE4C68342}" type="presParOf" srcId="{E5B69516-F49B-47B1-BC7B-95EE4C0DEC81}" destId="{5A2CF727-EF9D-4541-98AA-359388E0FA81}" srcOrd="1" destOrd="0" presId="urn:microsoft.com/office/officeart/2018/2/layout/IconVerticalSolidList"/>
    <dgm:cxn modelId="{87468F75-EB15-4ABA-BF97-465E03A89C96}" type="presParOf" srcId="{E5B69516-F49B-47B1-BC7B-95EE4C0DEC81}" destId="{CAB756CE-9482-448A-A069-C5009AECA74B}" srcOrd="2" destOrd="0" presId="urn:microsoft.com/office/officeart/2018/2/layout/IconVerticalSolidList"/>
    <dgm:cxn modelId="{EFD15C0C-F88A-403A-B16E-A472F84D217D}" type="presParOf" srcId="{E5B69516-F49B-47B1-BC7B-95EE4C0DEC81}" destId="{D4943F93-F7C9-4FB8-B8D4-282771245354}" srcOrd="3" destOrd="0" presId="urn:microsoft.com/office/officeart/2018/2/layout/IconVerticalSolidList"/>
    <dgm:cxn modelId="{DF1F7194-1519-4073-9CEE-56DE1BB11A0E}" type="presParOf" srcId="{301F32AC-B18A-4BED-B22B-D4BB3BA4C072}" destId="{3EBCAF15-B772-4BE5-9FBA-2416BDA3C162}" srcOrd="1" destOrd="0" presId="urn:microsoft.com/office/officeart/2018/2/layout/IconVerticalSolidList"/>
    <dgm:cxn modelId="{C4ACA238-F3B6-42BD-833F-709613B567CD}" type="presParOf" srcId="{301F32AC-B18A-4BED-B22B-D4BB3BA4C072}" destId="{B4D46A06-F0E2-4170-B5A3-AD8C9F4CF6A5}" srcOrd="2" destOrd="0" presId="urn:microsoft.com/office/officeart/2018/2/layout/IconVerticalSolidList"/>
    <dgm:cxn modelId="{FD2E53CC-28AD-4160-B533-1B5BDD2D828B}" type="presParOf" srcId="{B4D46A06-F0E2-4170-B5A3-AD8C9F4CF6A5}" destId="{08314212-3AA3-42F6-AE8C-39FF1AE02AC5}" srcOrd="0" destOrd="0" presId="urn:microsoft.com/office/officeart/2018/2/layout/IconVerticalSolidList"/>
    <dgm:cxn modelId="{1C650A16-4405-4CD3-B0D4-CDB8C2DE36D3}" type="presParOf" srcId="{B4D46A06-F0E2-4170-B5A3-AD8C9F4CF6A5}" destId="{8E39C8A7-2C7E-41DC-87C6-63DC40C1B1EC}" srcOrd="1" destOrd="0" presId="urn:microsoft.com/office/officeart/2018/2/layout/IconVerticalSolidList"/>
    <dgm:cxn modelId="{9237E782-09FB-4B5A-B7EC-15B5E22176E5}" type="presParOf" srcId="{B4D46A06-F0E2-4170-B5A3-AD8C9F4CF6A5}" destId="{F5AF7AC6-89D8-4BEA-80C0-883C547A3565}" srcOrd="2" destOrd="0" presId="urn:microsoft.com/office/officeart/2018/2/layout/IconVerticalSolidList"/>
    <dgm:cxn modelId="{9C870BAD-EEF8-4E53-AA80-D4A7251F013D}" type="presParOf" srcId="{B4D46A06-F0E2-4170-B5A3-AD8C9F4CF6A5}" destId="{C2A33FD3-CF2B-49C2-8FC5-280000221E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2CFF1-6762-4F86-B4A4-ACBB850AE3D5}">
      <dsp:nvSpPr>
        <dsp:cNvPr id="0" name=""/>
        <dsp:cNvSpPr/>
      </dsp:nvSpPr>
      <dsp:spPr>
        <a:xfrm>
          <a:off x="0" y="3224"/>
          <a:ext cx="10374904" cy="15273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CF727-EF9D-4541-98AA-359388E0FA81}">
      <dsp:nvSpPr>
        <dsp:cNvPr id="0" name=""/>
        <dsp:cNvSpPr/>
      </dsp:nvSpPr>
      <dsp:spPr>
        <a:xfrm>
          <a:off x="462009" y="346868"/>
          <a:ext cx="840837" cy="8400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43F93-F7C9-4FB8-B8D4-282771245354}">
      <dsp:nvSpPr>
        <dsp:cNvPr id="0" name=""/>
        <dsp:cNvSpPr/>
      </dsp:nvSpPr>
      <dsp:spPr>
        <a:xfrm>
          <a:off x="1764856" y="3224"/>
          <a:ext cx="8580268" cy="1528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798" tIns="161798" rIns="161798" bIns="161798" numCol="1" spcCol="1270" anchor="ctr" anchorCtr="0">
          <a:noAutofit/>
        </a:bodyPr>
        <a:lstStyle/>
        <a:p>
          <a:pPr marL="0" lvl="0" indent="0" algn="just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Arial" panose="020B0604020202020204" pitchFamily="34" charset="0"/>
              <a:cs typeface="Arial" panose="020B0604020202020204" pitchFamily="34" charset="0"/>
            </a:rPr>
            <a:t>Art. 22. </a:t>
          </a:r>
          <a:r>
            <a:rPr lang="pt-BR" sz="2800" kern="1200" dirty="0">
              <a:latin typeface="Arial" panose="020B0604020202020204" pitchFamily="34" charset="0"/>
              <a:cs typeface="Arial" panose="020B0604020202020204" pitchFamily="34" charset="0"/>
            </a:rPr>
            <a:t>A CGE e as unidades contratantes poderão estabelecer indicadores de desempenho para monitorar a qualidade da gestão de contratos</a:t>
          </a:r>
          <a:r>
            <a:rPr lang="pt-BR" sz="2400" kern="1200" dirty="0"/>
            <a:t>.</a:t>
          </a:r>
          <a:endParaRPr lang="en-US" sz="2400" kern="1200" dirty="0"/>
        </a:p>
      </dsp:txBody>
      <dsp:txXfrm>
        <a:off x="1764856" y="3224"/>
        <a:ext cx="8580268" cy="1528796"/>
      </dsp:txXfrm>
    </dsp:sp>
    <dsp:sp modelId="{08314212-3AA3-42F6-AE8C-39FF1AE02AC5}">
      <dsp:nvSpPr>
        <dsp:cNvPr id="0" name=""/>
        <dsp:cNvSpPr/>
      </dsp:nvSpPr>
      <dsp:spPr>
        <a:xfrm>
          <a:off x="0" y="1771832"/>
          <a:ext cx="10374904" cy="15273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9C8A7-2C7E-41DC-87C6-63DC40C1B1EC}">
      <dsp:nvSpPr>
        <dsp:cNvPr id="0" name=""/>
        <dsp:cNvSpPr/>
      </dsp:nvSpPr>
      <dsp:spPr>
        <a:xfrm>
          <a:off x="462009" y="2115475"/>
          <a:ext cx="840837" cy="8400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33FD3-CF2B-49C2-8FC5-280000221E1D}">
      <dsp:nvSpPr>
        <dsp:cNvPr id="0" name=""/>
        <dsp:cNvSpPr/>
      </dsp:nvSpPr>
      <dsp:spPr>
        <a:xfrm>
          <a:off x="1764856" y="1771832"/>
          <a:ext cx="8580268" cy="1528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798" tIns="161798" rIns="161798" bIns="161798" numCol="1" spcCol="1270" anchor="ctr" anchorCtr="0">
          <a:noAutofit/>
        </a:bodyPr>
        <a:lstStyle/>
        <a:p>
          <a:pPr marL="0" lvl="0" indent="0" algn="just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Arial" panose="020B0604020202020204" pitchFamily="34" charset="0"/>
              <a:cs typeface="Arial" panose="020B0604020202020204" pitchFamily="34" charset="0"/>
            </a:rPr>
            <a:t>Art. 23. </a:t>
          </a:r>
          <a:r>
            <a:rPr lang="pt-BR" sz="2800" kern="1200" dirty="0">
              <a:latin typeface="Arial" panose="020B0604020202020204" pitchFamily="34" charset="0"/>
              <a:cs typeface="Arial" panose="020B0604020202020204" pitchFamily="34" charset="0"/>
            </a:rPr>
            <a:t>A CGE incentivará as unidades contratantes a desenvolverem indicadores que contemplem a satisfação dos usuários e os resultados alcançados</a:t>
          </a:r>
          <a:r>
            <a:rPr lang="pt-BR" sz="2500" kern="1200" dirty="0"/>
            <a:t>.</a:t>
          </a:r>
          <a:endParaRPr lang="en-US" sz="2500" kern="1200" dirty="0"/>
        </a:p>
      </dsp:txBody>
      <dsp:txXfrm>
        <a:off x="1764856" y="1771832"/>
        <a:ext cx="8580268" cy="1528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A5614-CFA9-0848-A521-97DB50DCDEB4}" type="datetimeFigureOut">
              <a:rPr lang="pt-BR" smtClean="0"/>
              <a:t>27/03/2025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CE7BB-C792-E440-8129-F3C5DBBDB3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00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E7BB-C792-E440-8129-F3C5DBBDB36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43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879DF-2DF0-7C40-A155-8CF7F87FB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A90BC1-79A5-DD4C-84AA-053567066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48D54C-794B-7E45-932D-F7231954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27/03/2025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4EC7CD-3EF2-5C46-8CFD-11011CA6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FC0259-4B6C-5241-AD49-E945C5DF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38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7526A-9FB0-5948-AD71-32E55B8C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11216-37DA-C84B-B034-67B7F66A9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0CBBDB-FD0E-3641-AFB8-2E8442C7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27/03/2025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F73F1D-26DE-854C-A319-DA9580C5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FBB93F-BD46-5642-84C5-793A7A90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92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73E127-0900-3048-902E-4332B844E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28E7D2-6CE0-CA41-8543-46B5B48BE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582AE2-856B-0547-AC23-AD7763F1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27/03/2025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C02318-3A0F-C74B-AF37-E255C179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E044E-C22E-2C45-AB4E-014E8486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79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E6CEE-69F2-0D4F-989F-CCDF0A8E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2719A3-AADF-0541-8EDE-C8D7ADDA1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ECE23C-C9A6-964B-B924-D4CB2E37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27/03/2025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84861C-C212-3A45-B9A8-8A9B1050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7257E4-8A52-D24B-BA30-B4E2092D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47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CBEF5-B43B-C445-B92E-3274D33B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27AE38-18A7-BB4F-BFA9-D7D5B7031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1CE986-72F2-3241-9AD1-820A5926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27/03/2025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5EEEBD-B85C-314F-B092-D242A497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445C9D-A6C7-7545-BE23-E30BF7F7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01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64BD0-08F2-D64B-A8F3-809CACE1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DEA31F-87D3-D641-A4FA-38B3BE23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090886-891B-7141-BB2B-4C85AC919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A3FE60-1653-5D4D-A403-ABDB14E9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27/03/2025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AF27E6-917D-6648-B5AA-91DD5541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FA1072-04B1-E34A-85F1-C0C4FD7D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30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66F43-3785-FF4D-BE30-5FA34ADF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489401-BB19-9142-99C7-E2CDDD9BD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693D4F-AB45-9147-8409-4476BE4F5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9992F5-12EC-4140-B717-3C5652E98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2C9C24-FFA5-364E-A3BD-E9F41C53F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214218-B47F-3746-AE28-4169C42B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27/03/2025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3E36C67-1865-8848-9DB5-BDFE53F2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5CF1D57-887F-A74D-BDD7-6A5E4BD1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49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108BB-EF85-B74E-9B54-1D8021C8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2C159C0-2087-714F-B687-6A9248F6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27/03/2025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10A351-8738-3444-94F3-ECD74C5E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77516DF-55F9-3245-B12D-B053425B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97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C08D4F3-810F-834B-A9D6-341FFD53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27/03/2025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F3D9421-47EB-3B4F-954E-D832CC7EF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AAFC8A-40E3-3C4A-83E3-2BD918F9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1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64396-53D4-D74A-A9AB-255C8124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890092-75B1-4242-9765-2A6234DC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CC020F-9D8D-3343-89B4-59C5F4D60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DC06E1-EC3C-2A44-826E-BA443918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27/03/2025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766B63-EA63-0548-8DE0-681F8139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BD9433-D974-084A-93F3-BD9D6555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89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AC145-D5B8-F44B-A299-5E26568B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9AF4097-DD8B-4B4E-A6C4-EB582D687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4D3D8D-EF2F-3147-A577-C1A01800E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BA8512-F2A2-D540-965E-B74DFB5B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27/03/2025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C6381D-7F69-B94D-A6CE-CF84C4C9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0065A6-9BF6-4E46-8275-91C85C80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95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A5CB48-9AB8-594B-A50F-F8EBE0B2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651FD3-4D2E-E546-BBBF-F69031E2B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30E751-A91B-BB4E-8878-00778E87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461C-D3BC-7549-AC72-A8B974D2526F}" type="datetimeFigureOut">
              <a:rPr lang="pt-BR" smtClean="0"/>
              <a:t>27/03/2025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7E0402-18E5-6E4F-9ACF-1F4D550A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AF8A29-4425-D648-9948-B97C987EB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7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0.png"/><Relationship Id="rId9" Type="http://schemas.microsoft.com/office/2007/relationships/diagramDrawing" Target="../diagrams/drawing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90385DE-0CA1-9472-4981-88B05A0C9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25" y="-23784"/>
            <a:ext cx="12271596" cy="690556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9A5CF81-2A0F-0556-2B2E-774FD6EEB69A}"/>
              </a:ext>
            </a:extLst>
          </p:cNvPr>
          <p:cNvSpPr txBox="1"/>
          <p:nvPr/>
        </p:nvSpPr>
        <p:spPr>
          <a:xfrm>
            <a:off x="7496354" y="2618425"/>
            <a:ext cx="4520242" cy="3590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635" marR="1040130" algn="just">
              <a:spcBef>
                <a:spcPts val="430"/>
              </a:spcBef>
              <a:tabLst>
                <a:tab pos="2088515" algn="l"/>
                <a:tab pos="3039110" algn="l"/>
                <a:tab pos="5218430" algn="l"/>
              </a:tabLst>
            </a:pPr>
            <a:r>
              <a:rPr lang="pt-BR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DISPÕE SOBRE A REGULAMENTAÇÃO DA GESTÃO, DA FISCALIZAÇÃO E DO CONTROLE DOS CONTRATOS</a:t>
            </a:r>
            <a:r>
              <a: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DÁ OUTRAS PROVIDÊNCIAS</a:t>
            </a:r>
            <a:endParaRPr lang="pt-BR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635" marR="1040130">
              <a:spcBef>
                <a:spcPts val="430"/>
              </a:spcBef>
              <a:spcAft>
                <a:spcPts val="0"/>
              </a:spcAft>
              <a:tabLst>
                <a:tab pos="2088515" algn="l"/>
                <a:tab pos="3039110" algn="l"/>
                <a:tab pos="5218430" algn="l"/>
              </a:tabLst>
            </a:pPr>
            <a:endParaRPr lang="pt-BR" sz="3200" b="1" dirty="0">
              <a:solidFill>
                <a:schemeClr val="bg1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2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277B9ECB-ACC0-569F-AE22-0E0626546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028717"/>
            <a:ext cx="4387516" cy="207867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18B81C6-8941-545B-A730-B68556925D91}"/>
              </a:ext>
            </a:extLst>
          </p:cNvPr>
          <p:cNvSpPr txBox="1"/>
          <p:nvPr/>
        </p:nvSpPr>
        <p:spPr>
          <a:xfrm>
            <a:off x="8622899" y="5900381"/>
            <a:ext cx="297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MARÇO/2025</a:t>
            </a:r>
          </a:p>
        </p:txBody>
      </p:sp>
    </p:spTree>
    <p:extLst>
      <p:ext uri="{BB962C8B-B14F-4D97-AF65-F5344CB8AC3E}">
        <p14:creationId xmlns:p14="http://schemas.microsoft.com/office/powerpoint/2010/main" val="118637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B3564-CB1B-A6F3-5B6E-ED13D55BF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9359D3D-E2E7-C2C1-C82D-BF31FEEA93DC}"/>
              </a:ext>
            </a:extLst>
          </p:cNvPr>
          <p:cNvSpPr/>
          <p:nvPr/>
        </p:nvSpPr>
        <p:spPr>
          <a:xfrm>
            <a:off x="418269" y="1302589"/>
            <a:ext cx="10338872" cy="5184475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D6843B3-54C0-ACCB-0211-7FF9A6EBE171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7F1A858-692A-84B9-1DC5-7FAADF387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5A27A47B-F486-E06C-DB88-70CD285E6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B712777-BBFF-9605-C931-3AB1EA6FF650}"/>
              </a:ext>
            </a:extLst>
          </p:cNvPr>
          <p:cNvSpPr txBox="1"/>
          <p:nvPr/>
        </p:nvSpPr>
        <p:spPr>
          <a:xfrm>
            <a:off x="656614" y="1302589"/>
            <a:ext cx="9988382" cy="5260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3º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designação de que trata o caput deste artigo, serão considerados:</a:t>
            </a:r>
          </a:p>
          <a:p>
            <a:pPr algn="just"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I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 compatibilidade com as atribuições do cargo;</a:t>
            </a:r>
          </a:p>
          <a:p>
            <a:pPr algn="just"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II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 complexidade da fiscalização;</a:t>
            </a:r>
          </a:p>
          <a:p>
            <a:pPr algn="just"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III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o quantitativo de contratos por agente público; e</a:t>
            </a:r>
          </a:p>
          <a:p>
            <a:pPr algn="just"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a capacidade para o desempenho das atividades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pt-BR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4º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eventual necessidade de desenvolvimento de competências de agentes públicos para fins de fiscalização e de gestão contratual deverá ser demonstrada no estudo técnico preliminar e deverá ser sanada, conforme o caso, previamente à celebração do contrato, conforme o disposto no inciso X do § 1º do artigo 18 da Lei Federal nº 14.133, 1º de abril de 2021.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7ADCDC7-A3C2-E8F6-BF39-ED0C0F542C10}"/>
              </a:ext>
            </a:extLst>
          </p:cNvPr>
          <p:cNvSpPr/>
          <p:nvPr/>
        </p:nvSpPr>
        <p:spPr>
          <a:xfrm>
            <a:off x="656614" y="383958"/>
            <a:ext cx="863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ARTIGO 7º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800" kern="100" dirty="0">
              <a:latin typeface="+mj-lt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1049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561EE-6B99-A3B4-13E3-AF0344BB9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BA5AE52-B10D-C405-1BE3-EE1164FFAC7C}"/>
              </a:ext>
            </a:extLst>
          </p:cNvPr>
          <p:cNvSpPr/>
          <p:nvPr/>
        </p:nvSpPr>
        <p:spPr>
          <a:xfrm>
            <a:off x="418269" y="1302589"/>
            <a:ext cx="10338872" cy="5184475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A4BBE12-C11B-ACE5-0D88-1DFC3A371669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E7443C1-4227-7B29-A66C-305835A22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F2FAE0DF-A6D1-CEFD-8F2B-0EC45D466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2330A67-49F0-AB59-5C50-1B17D337DDCB}"/>
              </a:ext>
            </a:extLst>
          </p:cNvPr>
          <p:cNvSpPr txBox="1"/>
          <p:nvPr/>
        </p:nvSpPr>
        <p:spPr>
          <a:xfrm>
            <a:off x="601712" y="1980851"/>
            <a:ext cx="9971986" cy="3044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5º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Excepcional e motivadamente, a gestão do contrato poderá ser exercida por setor do órgão ou da entidade designado pela autoridade de que trata o caput deste artigo desde que atendida a exigência contida no inciso I deste artigo. </a:t>
            </a:r>
          </a:p>
          <a:p>
            <a:pPr algn="just">
              <a:buNone/>
            </a:pP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6º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hipótese prevista no § 5º, o titular do setor responderá pelas decisões e pelas ações tomadas no seu âmbito de atuação.</a:t>
            </a:r>
            <a:endParaRPr lang="pt-BR" sz="24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500883A-429E-11E7-FAEF-3DEA4E31AFD5}"/>
              </a:ext>
            </a:extLst>
          </p:cNvPr>
          <p:cNvSpPr/>
          <p:nvPr/>
        </p:nvSpPr>
        <p:spPr>
          <a:xfrm>
            <a:off x="656614" y="383958"/>
            <a:ext cx="863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ARTIGO 7º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800" kern="100" dirty="0">
              <a:latin typeface="+mj-lt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07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C47B4-F0AD-1080-66ED-21082F251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34E1EC8-8E21-68FF-E9C5-BF3F92D7B64D}"/>
              </a:ext>
            </a:extLst>
          </p:cNvPr>
          <p:cNvSpPr/>
          <p:nvPr/>
        </p:nvSpPr>
        <p:spPr>
          <a:xfrm>
            <a:off x="418269" y="1302589"/>
            <a:ext cx="10338872" cy="5184475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CEF1B62-0259-98E0-6C3F-1FAEF89D469A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3C29AE0-D6AF-3C7F-4BAD-784B42171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FC2ACA23-61CE-29F3-BA4A-5AF0E84D4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B219793-858F-7B88-63D6-3835F41C0272}"/>
              </a:ext>
            </a:extLst>
          </p:cNvPr>
          <p:cNvSpPr txBox="1"/>
          <p:nvPr/>
        </p:nvSpPr>
        <p:spPr>
          <a:xfrm>
            <a:off x="666907" y="1331308"/>
            <a:ext cx="9702044" cy="5524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8º.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Os fiscais de contratos poderão ser assistidos e subsidiados por terceiros contratados pela administração, observado o disposto no artigo 13 deste Decreto.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9º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Caberá ao </a:t>
            </a:r>
            <a:r>
              <a:rPr lang="pt-BR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gestor do contrato 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e, nos seus afastamentos e impedimentos legais, ao seu substituto, em especial:</a:t>
            </a:r>
          </a:p>
          <a:p>
            <a:pPr algn="just">
              <a:buNone/>
            </a:pP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buNone/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coordenar as atividades relacionadas às fiscalizações técnica e administrativa, de que tratam os incisos XI e XII do artigo 3º deste Decreto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pt-BR" sz="2400" kern="100" dirty="0"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52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C85D5-2C5C-2BEB-4011-D6A73F1BD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3AAD64D-2A2D-5E70-0C0F-AE8C18AB8152}"/>
              </a:ext>
            </a:extLst>
          </p:cNvPr>
          <p:cNvSpPr/>
          <p:nvPr/>
        </p:nvSpPr>
        <p:spPr>
          <a:xfrm>
            <a:off x="418269" y="1302589"/>
            <a:ext cx="10338872" cy="5184475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1CF846B-0442-9CEC-B351-9AB5933B1A19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1DB5A49-77D3-E6E4-4095-B6E24C474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0134A9D8-C71D-E1A6-EC65-7A078EC40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010CCE5-C579-78AD-8CDD-D0D9A33F0585}"/>
              </a:ext>
            </a:extLst>
          </p:cNvPr>
          <p:cNvSpPr txBox="1"/>
          <p:nvPr/>
        </p:nvSpPr>
        <p:spPr>
          <a:xfrm>
            <a:off x="719019" y="1575438"/>
            <a:ext cx="9865945" cy="5136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acompanhar os registros realizados pelos fiscais do contrato das ocorrências relacionadas à execução do contrato e às medidas adotadas, e informar à autoridade superior aquelas que ultrapassarem a sua competência;</a:t>
            </a:r>
          </a:p>
          <a:p>
            <a:pPr algn="just">
              <a:buNone/>
            </a:pP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buNone/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acompanhar a manutenção das condições de habilitação do contratado, para fins de empenho de despesa e de pagamento, e anotar os problemas que obstem o fluxo normal da liquidação e do pagamento da despesa no relatório de riscos eventuais;</a:t>
            </a:r>
          </a:p>
          <a:p>
            <a:pPr algn="just"/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ECBC7E9-0B90-C5C7-BA45-60CF435ED426}"/>
              </a:ext>
            </a:extLst>
          </p:cNvPr>
          <p:cNvSpPr/>
          <p:nvPr/>
        </p:nvSpPr>
        <p:spPr>
          <a:xfrm>
            <a:off x="656614" y="383958"/>
            <a:ext cx="863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ARTIGO 9º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800" kern="100" dirty="0">
              <a:latin typeface="+mj-lt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9715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405A1-EF18-3A36-69A2-C80A970C7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711705A-4323-6D49-2DB6-B9B50DB13728}"/>
              </a:ext>
            </a:extLst>
          </p:cNvPr>
          <p:cNvSpPr/>
          <p:nvPr/>
        </p:nvSpPr>
        <p:spPr>
          <a:xfrm>
            <a:off x="418269" y="1302589"/>
            <a:ext cx="10338872" cy="5184475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069031F-4167-0A2E-70CE-364852780612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ABA8E79-33D2-92EA-A364-46E838259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899605EF-CE1D-31AC-528A-3634E2A1A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505140F-E633-9BB7-82B7-2E172365F910}"/>
              </a:ext>
            </a:extLst>
          </p:cNvPr>
          <p:cNvSpPr txBox="1"/>
          <p:nvPr/>
        </p:nvSpPr>
        <p:spPr>
          <a:xfrm>
            <a:off x="744544" y="1228574"/>
            <a:ext cx="9857319" cy="562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coordenar a rotina de acompanhamento e de fiscalização do contrato, cujo histórico de gerenciamento deverá conter todos os registros formais da execução, a exemplo da ordem de serviço, do registro de ocorrências, das alterações e das prorrogações contratuais, e elaborar relatório com vistas à verificação da necessidade de adequações do contrato para fins de atendimento da finalidade da administração;</a:t>
            </a:r>
          </a:p>
          <a:p>
            <a:pPr algn="just"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coordenar os atos preparatórios à instrução processual e ao envio da documentação pertinente ao setor de contratos para a formalização dos procedimentos relativos à prorrogação, à alteração, ao reequilíbrio, ao pagamento, à eventual aplicação de sanções e à extinção dos contratos, entre outros, conforme estabelecido nos Decretos 36.328/2024 e 36.329/2024;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92091D3-F614-457B-EDB3-594D411CD5CC}"/>
              </a:ext>
            </a:extLst>
          </p:cNvPr>
          <p:cNvSpPr/>
          <p:nvPr/>
        </p:nvSpPr>
        <p:spPr>
          <a:xfrm>
            <a:off x="656614" y="383958"/>
            <a:ext cx="863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ARTIGO 9º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800" kern="100" dirty="0">
              <a:latin typeface="+mj-lt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015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F18DF-6072-2A1B-CB17-1F6F7E2E6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977DB98-729C-8974-3B1D-76F9C804FE93}"/>
              </a:ext>
            </a:extLst>
          </p:cNvPr>
          <p:cNvSpPr/>
          <p:nvPr/>
        </p:nvSpPr>
        <p:spPr>
          <a:xfrm>
            <a:off x="418269" y="1302589"/>
            <a:ext cx="10338872" cy="5184475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14D48E8-7D10-F9E4-B279-C4AEA9497CCA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DE3B641-149F-4482-2F0B-1275C179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12B3A792-0C03-87C2-DFF3-65B4F9C3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1C82169-A20D-CDBC-FF4A-8E58D88FFA00}"/>
              </a:ext>
            </a:extLst>
          </p:cNvPr>
          <p:cNvSpPr txBox="1"/>
          <p:nvPr/>
        </p:nvSpPr>
        <p:spPr>
          <a:xfrm>
            <a:off x="564155" y="1981825"/>
            <a:ext cx="9356222" cy="427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elaborar o relatório final de que trata a alínea “d” do inciso VI do § 3º do artigo 174 da Lei Federal nº 14.133, 1º de abril de 2021, com as informações obtidas durante a execução do contrato;</a:t>
            </a:r>
          </a:p>
          <a:p>
            <a:pPr algn="just">
              <a:buNone/>
            </a:pP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buNone/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VII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coordenar a atualização contínua do relatório de riscos durante a gestão do contrato, com apoio dos fiscais técnico e administrativo, conforme o caso;</a:t>
            </a:r>
          </a:p>
          <a:p>
            <a:pPr algn="just"/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E5A8653-1D32-523C-47A9-CCA2842C360B}"/>
              </a:ext>
            </a:extLst>
          </p:cNvPr>
          <p:cNvSpPr/>
          <p:nvPr/>
        </p:nvSpPr>
        <p:spPr>
          <a:xfrm>
            <a:off x="656614" y="383958"/>
            <a:ext cx="863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ARTIGO 9º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800" kern="100" dirty="0">
              <a:latin typeface="+mj-lt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69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D5583-D8C1-DE32-23E2-CAB4BEE09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ED82B05-9EFE-2314-F2BE-E46AE4E9F24F}"/>
              </a:ext>
            </a:extLst>
          </p:cNvPr>
          <p:cNvSpPr/>
          <p:nvPr/>
        </p:nvSpPr>
        <p:spPr>
          <a:xfrm>
            <a:off x="418269" y="1302589"/>
            <a:ext cx="10338872" cy="5184475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F8FC084-C6F5-C1EE-B0D7-2F89A6B0021A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581A91D-0627-4D8A-8D34-1DC04FA18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2A931518-D66E-5AC8-6CBC-546AE3A23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8F7CDDA-4136-944C-7FB0-20A13864D43D}"/>
              </a:ext>
            </a:extLst>
          </p:cNvPr>
          <p:cNvSpPr txBox="1"/>
          <p:nvPr/>
        </p:nvSpPr>
        <p:spPr>
          <a:xfrm>
            <a:off x="830809" y="1552824"/>
            <a:ext cx="9520889" cy="4613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VIII 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emitir documento comprobatório da avaliação realizada pelos fiscais técnico e administrativo, conforme o caso, quanto ao cumprimento de obrigações assumidas pelo contratado, com menção ao seu desempenho na execução contratual, baseado em indicadores objetivamente definidos e aferidos, e a eventuais penalidades aplicadas, a constarem do cadastro de atesto de cumprimento de obrigações conforme disposto em regulamento;</a:t>
            </a:r>
          </a:p>
          <a:p>
            <a:pPr algn="just"/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E1D81C2-48C1-8C9B-2BD6-3F9C35CEB6AA}"/>
              </a:ext>
            </a:extLst>
          </p:cNvPr>
          <p:cNvSpPr/>
          <p:nvPr/>
        </p:nvSpPr>
        <p:spPr>
          <a:xfrm>
            <a:off x="656614" y="383958"/>
            <a:ext cx="863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ARTIGO 9º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800" kern="100" dirty="0">
              <a:latin typeface="+mj-lt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3961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2BF52-9822-2EF0-D614-D01E661E5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BEAC16F-3785-3262-B966-BEBCE0BB6905}"/>
              </a:ext>
            </a:extLst>
          </p:cNvPr>
          <p:cNvSpPr/>
          <p:nvPr/>
        </p:nvSpPr>
        <p:spPr>
          <a:xfrm>
            <a:off x="418269" y="1302589"/>
            <a:ext cx="10338872" cy="5184475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4B33D5D-CB16-52AD-897A-1C897C5A5A6B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FD1D766-4156-64DE-9EED-CFBA14225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225EED30-470C-2E84-4049-19A6E86A2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EBF03AE-9875-B364-B342-457FCF356D43}"/>
              </a:ext>
            </a:extLst>
          </p:cNvPr>
          <p:cNvSpPr txBox="1"/>
          <p:nvPr/>
        </p:nvSpPr>
        <p:spPr>
          <a:xfrm>
            <a:off x="865314" y="1645255"/>
            <a:ext cx="975380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IX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realizar o recebimento definitivo do objeto do contrato referido no artigo 11 deste Decreto, mediante termo detalhado que comprove o atendimento das exigências contratuais; e</a:t>
            </a:r>
          </a:p>
          <a:p>
            <a:pPr algn="just">
              <a:buNone/>
            </a:pP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buNone/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tomar providências para a formalização de processo administrativo de responsabilização para fins de aplicação de sanções, a ser conduzido por comissão, por agente ou pelo setor competente para tal, conforme o caso.</a:t>
            </a:r>
            <a:endParaRPr lang="pt-BR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D46579-B80A-D92E-A8B2-92FF19FBCAAE}"/>
              </a:ext>
            </a:extLst>
          </p:cNvPr>
          <p:cNvSpPr/>
          <p:nvPr/>
        </p:nvSpPr>
        <p:spPr>
          <a:xfrm>
            <a:off x="656614" y="383958"/>
            <a:ext cx="863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ARTIGO 9º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800" kern="100" dirty="0">
              <a:latin typeface="+mj-lt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7011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3265C-D027-C1EF-438C-AA2CBE97A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0901A362-D128-F24F-B58E-1D5A3E992366}"/>
              </a:ext>
            </a:extLst>
          </p:cNvPr>
          <p:cNvSpPr/>
          <p:nvPr/>
        </p:nvSpPr>
        <p:spPr>
          <a:xfrm>
            <a:off x="418269" y="1302589"/>
            <a:ext cx="10338872" cy="5184475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97DBC45-468A-FFDE-F3E5-BB2B3CD16726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0D76C1D-DB74-8A04-75BF-6A38C8C72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D1F4954-EB18-B6E2-D1B1-E8C9E3B2B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91F25B2-8DB0-A7E8-85F7-4BFB28AEF445}"/>
              </a:ext>
            </a:extLst>
          </p:cNvPr>
          <p:cNvSpPr txBox="1"/>
          <p:nvPr/>
        </p:nvSpPr>
        <p:spPr>
          <a:xfrm>
            <a:off x="874294" y="1302589"/>
            <a:ext cx="9279350" cy="4890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10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Caberá ao </a:t>
            </a:r>
            <a:r>
              <a:rPr lang="pt-BR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fiscal técnico do contrato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e, nos seus afastamentos e impedimentos legais, ao seu substituto, em especial:</a:t>
            </a:r>
          </a:p>
          <a:p>
            <a:pPr algn="just"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prestar apoio técnico e operacional ao gestor do contrato com informações pertinentes às suas competências;</a:t>
            </a:r>
          </a:p>
          <a:p>
            <a:pPr algn="just"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anotar no histórico de gerenciamento do contrato todas as ocorrências relacionadas à execução do contrato, com a descrição do que for necessário para a regularização das faltas ou dos defeitos observados;</a:t>
            </a:r>
          </a:p>
          <a:p>
            <a:pPr algn="just"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emitir notificações para a correção de rotinas ou de qualquer inexatidão ou irregularidade constatada, com a definição de prazo para a correção;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A7FA1BF-FC83-ADFE-6E1F-1D7FF912A3D0}"/>
              </a:ext>
            </a:extLst>
          </p:cNvPr>
          <p:cNvSpPr/>
          <p:nvPr/>
        </p:nvSpPr>
        <p:spPr>
          <a:xfrm>
            <a:off x="656614" y="383958"/>
            <a:ext cx="863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ARTIGO 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800" kern="100" dirty="0">
              <a:latin typeface="+mj-lt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267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F3FF5-F361-9538-97B4-A2D20A2FD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0541B88-0D74-D775-77B4-47CC386894E1}"/>
              </a:ext>
            </a:extLst>
          </p:cNvPr>
          <p:cNvSpPr/>
          <p:nvPr/>
        </p:nvSpPr>
        <p:spPr>
          <a:xfrm>
            <a:off x="418269" y="1319842"/>
            <a:ext cx="10338872" cy="5184475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510DB20-1856-9CE3-9BDB-129CB2165322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DF4C907-B894-87E0-15BF-ED5A7CC3B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79F9A803-012E-9B93-EEF0-063905BA7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BFF419A-B688-0DE2-38A9-F6F51AF801AA}"/>
              </a:ext>
            </a:extLst>
          </p:cNvPr>
          <p:cNvSpPr txBox="1"/>
          <p:nvPr/>
        </p:nvSpPr>
        <p:spPr>
          <a:xfrm>
            <a:off x="572221" y="1618502"/>
            <a:ext cx="9882994" cy="396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 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informar ao gestor do contato, em tempo hábil, a situação que demandar decisão ou adoção de medidas que ultrapassem a sua competência, para que adote as medidas necessárias e saneadoras, se for o caso;</a:t>
            </a:r>
          </a:p>
          <a:p>
            <a:pPr algn="just">
              <a:buNone/>
            </a:pP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comunicar imediatamente ao gestor do contrato quaisquer ocorrências que possam inviabilizar a execução do contrato nas datas estabelecidas;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15FBD5D-0614-3B09-04C6-5BE43CBBD0FC}"/>
              </a:ext>
            </a:extLst>
          </p:cNvPr>
          <p:cNvSpPr/>
          <p:nvPr/>
        </p:nvSpPr>
        <p:spPr>
          <a:xfrm>
            <a:off x="656614" y="383958"/>
            <a:ext cx="863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ARTIGO 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800" kern="100" dirty="0">
              <a:latin typeface="+mj-lt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941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ADB9E7A1-B107-6D46-A55C-250A6C793A94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C995AAE-97CE-4FA0-7C78-9116B1480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4820B083-6A34-4A9B-B8CC-C213492E6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91AA39D-8D14-E1E7-8D0B-76E57FE42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3" y="26988"/>
            <a:ext cx="48736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7">
            <a:extLst>
              <a:ext uri="{FF2B5EF4-FFF2-40B4-BE49-F238E27FC236}">
                <a16:creationId xmlns:a16="http://schemas.microsoft.com/office/drawing/2014/main" id="{BB0153A0-8526-F251-48F9-B68B75F97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550" y="2436019"/>
            <a:ext cx="8108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 dirty="0">
                <a:solidFill>
                  <a:srgbClr val="FF0000"/>
                </a:solidFill>
              </a:rPr>
              <a:t>MISSÃO DA CGE</a:t>
            </a:r>
          </a:p>
        </p:txBody>
      </p:sp>
      <p:sp>
        <p:nvSpPr>
          <p:cNvPr id="11" name="Retângulo 11">
            <a:extLst>
              <a:ext uri="{FF2B5EF4-FFF2-40B4-BE49-F238E27FC236}">
                <a16:creationId xmlns:a16="http://schemas.microsoft.com/office/drawing/2014/main" id="{CE865F5D-2FDC-A945-3657-C779590BF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322638"/>
            <a:ext cx="96139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CF621C"/>
              </a:buClr>
              <a:buFont typeface="Wingdings" panose="05000000000000000000" pitchFamily="2" charset="2"/>
              <a:buNone/>
            </a:pPr>
            <a:r>
              <a:rPr lang="pt-BR" altLang="pt-BR" sz="3200" dirty="0"/>
              <a:t>Promover instituições públicas fortes e confiáveis, adotando ações de controle que contribuam para a aplicação dos recursos públicos de forma regular, ética, eficiente, transparente e sustentável.</a:t>
            </a:r>
          </a:p>
          <a:p>
            <a:pPr algn="ctr" eaLnBrk="1" hangingPunct="1">
              <a:buClr>
                <a:srgbClr val="CF621C"/>
              </a:buClr>
              <a:buFont typeface="Wingdings" panose="05000000000000000000" pitchFamily="2" charset="2"/>
              <a:buNone/>
            </a:pPr>
            <a:endParaRPr lang="pt-BR" altLang="pt-BR" sz="3200" dirty="0">
              <a:solidFill>
                <a:srgbClr val="4D4D4D"/>
              </a:solidFill>
            </a:endParaRPr>
          </a:p>
          <a:p>
            <a:pPr algn="ctr" eaLnBrk="1" hangingPunct="1">
              <a:buClr>
                <a:srgbClr val="CF621C"/>
              </a:buClr>
              <a:buFont typeface="Wingdings" panose="05000000000000000000" pitchFamily="2" charset="2"/>
              <a:buNone/>
            </a:pPr>
            <a:r>
              <a:rPr lang="pt-BR" altLang="pt-BR" sz="3200" dirty="0"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endParaRPr lang="pt-BR" altLang="pt-BR" sz="3200" dirty="0">
              <a:latin typeface="Soleto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13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BB5F7-A867-6041-120A-FAFC2F64F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09FABDE-B199-6890-E0F0-832A340313D4}"/>
              </a:ext>
            </a:extLst>
          </p:cNvPr>
          <p:cNvSpPr/>
          <p:nvPr/>
        </p:nvSpPr>
        <p:spPr>
          <a:xfrm>
            <a:off x="418269" y="1319842"/>
            <a:ext cx="10338872" cy="5184475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AC2F702-822A-9807-8D2E-FB5D940AC3DF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A8E38A6-0FA9-FC4F-CAF1-C898454CD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5BC58EA7-BA8C-A5F9-61A4-6BDFAE501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813C537-727C-DCEF-92FC-D97D20E888ED}"/>
              </a:ext>
            </a:extLst>
          </p:cNvPr>
          <p:cNvSpPr txBox="1"/>
          <p:nvPr/>
        </p:nvSpPr>
        <p:spPr>
          <a:xfrm>
            <a:off x="900584" y="1329656"/>
            <a:ext cx="9374241" cy="3849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 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fiscalizar a execução do contrato para que sejam cumpridas as condições estabelecidas, de modo a assegurar os melhores resultados para a administração, com a conferência das notas fiscais e das documentações exigidas para o pagamento e, após o ateste, que certifica o recebimento provisório, encaminhar ao gestor de contrato para ratificação;</a:t>
            </a:r>
            <a:endParaRPr lang="pt-BR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DEE35FA-3ABE-BBB3-CF54-27BBEE7CAD52}"/>
              </a:ext>
            </a:extLst>
          </p:cNvPr>
          <p:cNvSpPr/>
          <p:nvPr/>
        </p:nvSpPr>
        <p:spPr>
          <a:xfrm>
            <a:off x="656614" y="383958"/>
            <a:ext cx="863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ARTIGO 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800" kern="100" dirty="0">
              <a:latin typeface="+mj-lt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3251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47230-4BFB-9B58-EFDC-5073CEB2A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FFA4026-23B4-AED5-B80F-C5610A5A9D0E}"/>
              </a:ext>
            </a:extLst>
          </p:cNvPr>
          <p:cNvSpPr/>
          <p:nvPr/>
        </p:nvSpPr>
        <p:spPr>
          <a:xfrm>
            <a:off x="418269" y="1319842"/>
            <a:ext cx="10338872" cy="5184475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CDB29F6-3F92-2014-9D25-1C319E9014C8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3BD2287-34CC-F745-4061-308B95424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E8B39FA9-CE65-8A89-D908-6002ED748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498E977-FFAD-9F5B-0B82-FF621616990F}"/>
              </a:ext>
            </a:extLst>
          </p:cNvPr>
          <p:cNvSpPr txBox="1"/>
          <p:nvPr/>
        </p:nvSpPr>
        <p:spPr>
          <a:xfrm>
            <a:off x="758425" y="1632281"/>
            <a:ext cx="9658559" cy="3905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VII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comunicar ao gestor do contrato, em tempo hábil, o término do contrato sob sua responsabilidade, com vistas à renovação tempestiva ou à prorrogação contratual;</a:t>
            </a:r>
          </a:p>
          <a:p>
            <a:pPr algn="just">
              <a:buNone/>
            </a:pP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VIII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participar da atualização do relatório de riscos durante a fase de gestão do contrato, em conjunto com o fiscal administrativo, conforme o disposto no inciso VII do artigo 8º deste Decreto;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8F73E71-8263-3EF0-F684-149DC3EE66B5}"/>
              </a:ext>
            </a:extLst>
          </p:cNvPr>
          <p:cNvSpPr/>
          <p:nvPr/>
        </p:nvSpPr>
        <p:spPr>
          <a:xfrm>
            <a:off x="656614" y="383958"/>
            <a:ext cx="863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ARTIGO 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800" kern="100" dirty="0">
              <a:latin typeface="+mj-lt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4536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A9482-7DE4-1C2A-3A16-F6B778A72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CFCD9E3-7C78-F51F-D304-653DF76C5C01}"/>
              </a:ext>
            </a:extLst>
          </p:cNvPr>
          <p:cNvSpPr/>
          <p:nvPr/>
        </p:nvSpPr>
        <p:spPr>
          <a:xfrm>
            <a:off x="418269" y="1319842"/>
            <a:ext cx="10338872" cy="5184475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275CC77-85FB-379D-990C-A7F8B13466A7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06D9D02-F4E8-0DD9-A671-E5822DA9A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A67CC5CB-0A91-B384-14C4-B08B804F3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C82200A-D5A3-BAE4-5A46-306E3DDF246C}"/>
              </a:ext>
            </a:extLst>
          </p:cNvPr>
          <p:cNvSpPr txBox="1"/>
          <p:nvPr/>
        </p:nvSpPr>
        <p:spPr>
          <a:xfrm>
            <a:off x="831750" y="1618502"/>
            <a:ext cx="9511910" cy="4767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IX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auxiliar o gestor do contrato com as informações necessárias, na elaboração do documento comprobatório da avaliação realizada na fiscalização do cumprimento de obrigações assumidas pelo contratado, conforme o disposto no inciso VIII do artigo 8º deste Decreto; e</a:t>
            </a:r>
          </a:p>
          <a:p>
            <a:pPr algn="just">
              <a:buNone/>
            </a:pP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realizar o recebimento provisório do objeto do contrato referido no artigo 11 deste Decreto, mediante termo detalhado que comprove o cumprimento das exigências de caráter técnico.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BD33B63-F6B6-DBE3-B24C-A9BA46C48403}"/>
              </a:ext>
            </a:extLst>
          </p:cNvPr>
          <p:cNvSpPr/>
          <p:nvPr/>
        </p:nvSpPr>
        <p:spPr>
          <a:xfrm>
            <a:off x="656614" y="383958"/>
            <a:ext cx="863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ARTIGO 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800" kern="100" dirty="0">
              <a:latin typeface="+mj-lt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960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CF3F4-4743-6675-F27D-5328DB7A0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E48BF7F-22FD-D3EA-C062-A7E37FBA4F4F}"/>
              </a:ext>
            </a:extLst>
          </p:cNvPr>
          <p:cNvSpPr/>
          <p:nvPr/>
        </p:nvSpPr>
        <p:spPr>
          <a:xfrm>
            <a:off x="418269" y="1319842"/>
            <a:ext cx="10338872" cy="5184475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4F17F5C-F078-09E7-EB82-3BC47B113688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EDE347D-3499-053B-E6AB-694DD799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C1BE5C54-9E7B-AE07-1A2F-0F0C21A8D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F632873-E457-3622-C2BF-8E8087EB176D}"/>
              </a:ext>
            </a:extLst>
          </p:cNvPr>
          <p:cNvSpPr txBox="1"/>
          <p:nvPr/>
        </p:nvSpPr>
        <p:spPr>
          <a:xfrm>
            <a:off x="494379" y="1621341"/>
            <a:ext cx="10012596" cy="4890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11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Caberá ao </a:t>
            </a:r>
            <a:r>
              <a:rPr lang="pt-BR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fiscal administrativo do contrato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e, nos seus afastamentos e impedimentos legais, ao seu substituto, em especial:</a:t>
            </a:r>
          </a:p>
          <a:p>
            <a:pPr algn="just"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prestar apoio técnico e operacional ao gestor do contrato, com a realização das tarefas relacionadas ao controle dos prazos relacionados ao contrato e à formalização de apostilamentos e de termos aditivos, ao acompanhamento do empenho e do pagamento e ao acompanhamento de garantias e glosas;</a:t>
            </a:r>
          </a:p>
          <a:p>
            <a:pPr algn="just"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verificar a manutenção das condições de habilitação da contratada, com a solicitação dos documentos comprobatórios pertinentes, caso necessário;</a:t>
            </a:r>
          </a:p>
          <a:p>
            <a:pPr algn="just"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examinar a regularidade no recolhimento das contribuições fiscais, trabalhistas e previdenciárias;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24ADE8-BC92-2729-E395-A2B446200014}"/>
              </a:ext>
            </a:extLst>
          </p:cNvPr>
          <p:cNvSpPr/>
          <p:nvPr/>
        </p:nvSpPr>
        <p:spPr>
          <a:xfrm>
            <a:off x="656614" y="383958"/>
            <a:ext cx="863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ARTIGO 11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800" kern="100" dirty="0">
              <a:latin typeface="+mj-lt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3171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04078-CC8F-D4CF-0C70-2AEB19E13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635F63A5-CC65-C8F0-F4F2-043FB7269BB2}"/>
              </a:ext>
            </a:extLst>
          </p:cNvPr>
          <p:cNvSpPr/>
          <p:nvPr/>
        </p:nvSpPr>
        <p:spPr>
          <a:xfrm>
            <a:off x="418269" y="1319842"/>
            <a:ext cx="10338872" cy="5184475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43D6926-F65A-BF63-0C5A-9857139D0B17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0D8191F-AFEC-F44B-9E19-936A7441C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E4951937-696F-9E89-ED53-BD6D3F0AB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B2B7DF-F7E2-6BE7-3EEB-089C33455A06}"/>
              </a:ext>
            </a:extLst>
          </p:cNvPr>
          <p:cNvSpPr txBox="1"/>
          <p:nvPr/>
        </p:nvSpPr>
        <p:spPr>
          <a:xfrm>
            <a:off x="580644" y="1410578"/>
            <a:ext cx="10098858" cy="5398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</a:t>
            </a:r>
            <a:r>
              <a:rPr lang="pt-BR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atuar tempestivamente na solução de eventuais problemas relacionados ao descumprimento das obrigações contratuais e reportar ao gestor do contrato para que tome as providências cabíveis, quando ultrapassar a sua competência;</a:t>
            </a:r>
          </a:p>
          <a:p>
            <a:pPr algn="just">
              <a:buNone/>
            </a:pPr>
            <a:r>
              <a:rPr lang="pt-BR" sz="2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pt-BR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participar da atualização do relatório de riscos durante a fase de gestão do contrato, em conjunto com o fiscal técnico, conforme o disposto no inciso VII do caput do artigo 9º deste Decreto;</a:t>
            </a:r>
          </a:p>
          <a:p>
            <a:pPr algn="just">
              <a:buNone/>
            </a:pPr>
            <a:r>
              <a:rPr lang="pt-BR" sz="2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</a:t>
            </a:r>
            <a:r>
              <a:rPr lang="pt-BR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auxiliar o gestor do contrato com as informações necessárias, na elaboração do documento comprobatório da avaliação realizada na fiscalização do cumprimento de obrigações assumidas pelo contratado, conforme o disposto no inciso VIII do artigo 9º deste Decreto; e</a:t>
            </a:r>
          </a:p>
          <a:p>
            <a:pPr algn="just">
              <a:buNone/>
            </a:pPr>
            <a:r>
              <a:rPr lang="pt-BR" sz="2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VII</a:t>
            </a:r>
            <a:r>
              <a:rPr lang="pt-BR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realizar o recebimento provisório do objeto do contrato referido no artigo 12 deste Decreto, mediante termo detalhado que comprove o cumprimento das exigências de caráter administrativo.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3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674CD65-D8BC-CCC1-CCCB-2AFDB1D97FDC}"/>
              </a:ext>
            </a:extLst>
          </p:cNvPr>
          <p:cNvSpPr/>
          <p:nvPr/>
        </p:nvSpPr>
        <p:spPr>
          <a:xfrm>
            <a:off x="656614" y="383958"/>
            <a:ext cx="863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ARTIGO 11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800" kern="100" dirty="0">
              <a:latin typeface="+mj-lt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2566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DBEF5-7973-8934-0130-F02B43394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FBEFD57-B7AE-8687-5FFA-DF90309AFBE4}"/>
              </a:ext>
            </a:extLst>
          </p:cNvPr>
          <p:cNvSpPr/>
          <p:nvPr/>
        </p:nvSpPr>
        <p:spPr>
          <a:xfrm>
            <a:off x="418269" y="1319842"/>
            <a:ext cx="10338872" cy="5184475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FBD35BC-41AD-B166-6D12-D73CFB59D427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B4F4E48-F067-BE3A-70DC-5514702C9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8228CD1C-9FD9-B5EF-4E36-DA9308340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26E115B-A0BF-AC9C-CFE5-FC97F95DAA41}"/>
              </a:ext>
            </a:extLst>
          </p:cNvPr>
          <p:cNvSpPr txBox="1"/>
          <p:nvPr/>
        </p:nvSpPr>
        <p:spPr>
          <a:xfrm>
            <a:off x="546138" y="1560262"/>
            <a:ext cx="10029847" cy="4767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12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O </a:t>
            </a:r>
            <a:r>
              <a:rPr lang="pt-BR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recebimento provisório 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ficará a cargo dos fiscais técnicos e administrativo e o recebimento definitivo, ao gestor do contrato ou da comissão designada pela autoridade competente.</a:t>
            </a:r>
          </a:p>
          <a:p>
            <a:pPr algn="just">
              <a:buNone/>
            </a:pP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buNone/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Parágrafo único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Os prazos e os métodos para a realização dos recebimentos provisório e definitivo serão definidos no contrato, nos termos do disposto no § 3º do artigo 140 da Lei Federal nº 14.133, 1º de abril de 2021.</a:t>
            </a:r>
          </a:p>
          <a:p>
            <a:pPr algn="just"/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6EA8099-D5B8-5DCB-AABF-28AAF5373F4C}"/>
              </a:ext>
            </a:extLst>
          </p:cNvPr>
          <p:cNvSpPr/>
          <p:nvPr/>
        </p:nvSpPr>
        <p:spPr>
          <a:xfrm>
            <a:off x="656614" y="383958"/>
            <a:ext cx="863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ARTIGO 12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800" kern="100" dirty="0">
              <a:latin typeface="+mj-lt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9765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2880E-10B7-8095-1868-25119C064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C18629A-3DEA-2C96-C5E8-6CA50392A305}"/>
              </a:ext>
            </a:extLst>
          </p:cNvPr>
          <p:cNvSpPr/>
          <p:nvPr/>
        </p:nvSpPr>
        <p:spPr>
          <a:xfrm>
            <a:off x="418269" y="1319842"/>
            <a:ext cx="10338872" cy="5184475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9D25B3D-9C8B-3834-38C4-F443CD56C2BF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8F6375D-D0F1-46B0-B329-29EE56AA0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0BAA0E39-BB9E-DB5C-5385-FB6797DF6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2AD447E-266F-0DCC-9273-DC142AB88F13}"/>
              </a:ext>
            </a:extLst>
          </p:cNvPr>
          <p:cNvSpPr txBox="1"/>
          <p:nvPr/>
        </p:nvSpPr>
        <p:spPr>
          <a:xfrm>
            <a:off x="641029" y="1327349"/>
            <a:ext cx="9874571" cy="4429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endParaRPr lang="pt-BR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14.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gestor do contrato e os fiscais técnico e administrativo serão auxiliados pelos órgãos de assessoramento jurídico e de controle interno, vinculados ao órgão ou à entidade promotora da contratação, os quais deverão dirimir dúvidas e subsidiá-los com informações para prevenir riscos na execução do contrato.</a:t>
            </a:r>
          </a:p>
          <a:p>
            <a:pPr algn="just"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1º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auxílio de que trata o caput deste artigo dar-se-á por meio de orientações gerais ou em resposta a solicitações de apoio, hipótese em que serão observadas as normas internas do órgão ou da entidade quanto ao fluxo procedimental.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ABF5949-8A29-F5E0-DF77-6EFB407685B1}"/>
              </a:ext>
            </a:extLst>
          </p:cNvPr>
          <p:cNvSpPr/>
          <p:nvPr/>
        </p:nvSpPr>
        <p:spPr>
          <a:xfrm>
            <a:off x="656614" y="383958"/>
            <a:ext cx="863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ARTIGO 14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800" kern="100" dirty="0">
              <a:latin typeface="+mj-lt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22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00977-CAF5-1ACD-B995-723A586CA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BCEDA29-F1A1-2CAF-7EC8-5A73D8A54B82}"/>
              </a:ext>
            </a:extLst>
          </p:cNvPr>
          <p:cNvSpPr/>
          <p:nvPr/>
        </p:nvSpPr>
        <p:spPr>
          <a:xfrm>
            <a:off x="418269" y="1319842"/>
            <a:ext cx="10338872" cy="5184475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D6B484F-6151-41CA-99E4-3CBFBA432536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4626001-B98C-6BFF-79DA-A45A40DB6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6F28E103-169D-907E-A69A-CA8A9FA98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D4773FB-F5DC-37B6-AA4C-CA90EDE5A600}"/>
              </a:ext>
            </a:extLst>
          </p:cNvPr>
          <p:cNvSpPr txBox="1"/>
          <p:nvPr/>
        </p:nvSpPr>
        <p:spPr>
          <a:xfrm>
            <a:off x="503006" y="1373406"/>
            <a:ext cx="9995341" cy="4798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2º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 prejuízo do disposto no § 1º do caput deste artigo, a solicitação de auxílio ao órgão de assessoramento jurídico dar-se-á por meio de consulta específica, que conterá, de forma clara e individualizada, a dúvida jurídica a ser dirimida.</a:t>
            </a:r>
          </a:p>
          <a:p>
            <a:pPr algn="just"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3º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prestação de auxílio, a unidade de controle interno observará a supervisão técnica e as orientações normativas do órgão central do sistema de controle interno do Poder Executivo estadual e manifestar-se-á acerca dos aspectos de governança, gerenciamento de riscos e controles internos administrativos da gestão de contratações.</a:t>
            </a:r>
          </a:p>
          <a:p>
            <a:pPr algn="just"/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D59EC4B-9F69-1BB5-E780-8536CF60917D}"/>
              </a:ext>
            </a:extLst>
          </p:cNvPr>
          <p:cNvSpPr/>
          <p:nvPr/>
        </p:nvSpPr>
        <p:spPr>
          <a:xfrm>
            <a:off x="656614" y="383958"/>
            <a:ext cx="863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ARTIGO 14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800" kern="100" dirty="0">
              <a:latin typeface="+mj-lt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098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5C0F3-9C87-6936-40E6-881DAF4EC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2049866A-9452-E599-3B26-AE6645BE7D80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EF3B95E-2064-F034-4D79-7F0FAFD5D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5BB5AD0D-C348-FDDE-AF55-BD13D59A8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graphicFrame>
        <p:nvGraphicFramePr>
          <p:cNvPr id="16" name="CaixaDeTexto 4">
            <a:extLst>
              <a:ext uri="{FF2B5EF4-FFF2-40B4-BE49-F238E27FC236}">
                <a16:creationId xmlns:a16="http://schemas.microsoft.com/office/drawing/2014/main" id="{1C1E580D-1070-6804-2D19-7525B125D3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356746"/>
              </p:ext>
            </p:extLst>
          </p:nvPr>
        </p:nvGraphicFramePr>
        <p:xfrm>
          <a:off x="656615" y="1158779"/>
          <a:ext cx="10273054" cy="5175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059CDD1-FD1D-5B17-75A0-9678E3B23955}"/>
              </a:ext>
            </a:extLst>
          </p:cNvPr>
          <p:cNvSpPr/>
          <p:nvPr/>
        </p:nvSpPr>
        <p:spPr>
          <a:xfrm>
            <a:off x="503822" y="1455589"/>
            <a:ext cx="9839250" cy="461480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CAPÍTULO III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DIRETRIZES PARA O CONTROLE DOS CONTRATOS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buNone/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18. 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contratações públicas deverão submeter-se a práticas contínuas e permanentes de gestão de riscos e de controle interno preventivo, inclusive mediante adoção de recursos de tecnologia da informação, e, além de estar subordinadas ao controle social, sujeitar-se-ão às seguintes linhas de controle:</a:t>
            </a:r>
            <a:endParaRPr lang="pt-BR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D965945-7FC7-DBA2-7D47-A12CD2248D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265" y="570205"/>
            <a:ext cx="1242305" cy="124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81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32BB8-CF24-806D-B9B8-0884F2C60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259FAAFD-18E9-81D2-9FE8-080CDAD783FC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D19679-B578-1FE6-D999-5C102CEBA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57EFE9EF-D9AB-F400-6668-6627DC73C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5428D26-0F94-09B9-5988-D499A46DB23E}"/>
              </a:ext>
            </a:extLst>
          </p:cNvPr>
          <p:cNvSpPr/>
          <p:nvPr/>
        </p:nvSpPr>
        <p:spPr>
          <a:xfrm>
            <a:off x="656614" y="383958"/>
            <a:ext cx="863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ARTIGO 18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800" kern="100" dirty="0">
              <a:latin typeface="+mj-lt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16" name="CaixaDeTexto 4">
            <a:extLst>
              <a:ext uri="{FF2B5EF4-FFF2-40B4-BE49-F238E27FC236}">
                <a16:creationId xmlns:a16="http://schemas.microsoft.com/office/drawing/2014/main" id="{5D14A4A0-C0CC-178C-9D82-734B392CE12F}"/>
              </a:ext>
            </a:extLst>
          </p:cNvPr>
          <p:cNvGraphicFramePr/>
          <p:nvPr/>
        </p:nvGraphicFramePr>
        <p:xfrm>
          <a:off x="656615" y="1158779"/>
          <a:ext cx="10273054" cy="5175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E1048FB-AD28-E147-20E4-D40591B665CF}"/>
              </a:ext>
            </a:extLst>
          </p:cNvPr>
          <p:cNvSpPr/>
          <p:nvPr/>
        </p:nvSpPr>
        <p:spPr>
          <a:xfrm>
            <a:off x="503822" y="1455589"/>
            <a:ext cx="9839250" cy="461480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>
              <a:spcAft>
                <a:spcPts val="600"/>
              </a:spcAft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– </a:t>
            </a:r>
            <a:r>
              <a:rPr lang="pt-BR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primeira linha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integrada por servidores e empregados públicos, agentes de licitação e autoridades que atuam na estrutura de governança do órgão ou entidade, responsáveis pelo gerenciamento de riscos, incluindo os controles internos da gestão;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– </a:t>
            </a:r>
            <a:r>
              <a:rPr lang="pt-BR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segunda linha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integrada pelas unidades de assessoramento jurídico e de controle interno do próprio órgão ou entidade, apoiando a implementação do gerenciamento de riscos e dos controles internos por parte da primeira linha;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– </a:t>
            </a:r>
            <a:r>
              <a:rPr lang="pt-BR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terceira linha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constituída pelas atividades realizadas pelo Órgão Central de Controle Interno.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52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3FFB6-7461-8E97-279A-BDBEF1451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F7141CEB-5741-8876-2F5E-64EA4FA099D9}"/>
              </a:ext>
            </a:extLst>
          </p:cNvPr>
          <p:cNvSpPr/>
          <p:nvPr/>
        </p:nvSpPr>
        <p:spPr>
          <a:xfrm>
            <a:off x="1250831" y="2358508"/>
            <a:ext cx="6703744" cy="332964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4CFFD42-31BB-A03B-6353-33211B61927D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B9A5994-25A2-0224-DE16-FFFA10BC1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5B712036-5875-F6B1-E194-6F4AB2E38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F53CF103-DE43-CDCC-FE96-37FC0645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374650"/>
            <a:ext cx="123983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7">
            <a:extLst>
              <a:ext uri="{FF2B5EF4-FFF2-40B4-BE49-F238E27FC236}">
                <a16:creationId xmlns:a16="http://schemas.microsoft.com/office/drawing/2014/main" id="{D52EEB21-37A9-61B9-9C5E-2A4A84104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173" y="2580998"/>
            <a:ext cx="7765990" cy="309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381635" marR="1040130" algn="just">
              <a:spcBef>
                <a:spcPts val="430"/>
              </a:spcBef>
              <a:tabLst>
                <a:tab pos="2088515" algn="l"/>
                <a:tab pos="3039110" algn="l"/>
                <a:tab pos="5218430" algn="l"/>
              </a:tabLst>
            </a:pPr>
            <a:r>
              <a:rPr lang="pt-BR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MINUTA DO DECRETO SOBRE A REGULAMENTAÇÃO DA GESTÃO, DA FISCALIZAÇÃO E DO CONTROLE DOS CONTRATOS</a:t>
            </a:r>
            <a:r>
              <a:rPr lang="pt-BR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DÁ OUTRAS PROVIDÊNCIAS</a:t>
            </a:r>
            <a:endParaRPr lang="pt-BR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08858CB-CEC6-8C6F-FDF6-BB4E6C6F0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375" y="2528191"/>
            <a:ext cx="3380117" cy="299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81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4ED3F-EF83-8297-0F95-356E1C431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94742D06-A468-F339-9B86-B1368EBADAB4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E65B28C-5280-EB98-0AFD-889648B28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1DDE66B0-1F2E-CE8B-6207-4C0445CBB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54B9BFC-DD76-5570-3CED-0149B60ADF4D}"/>
              </a:ext>
            </a:extLst>
          </p:cNvPr>
          <p:cNvSpPr/>
          <p:nvPr/>
        </p:nvSpPr>
        <p:spPr>
          <a:xfrm>
            <a:off x="656614" y="383958"/>
            <a:ext cx="863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ARTIGO 20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800" kern="100" dirty="0">
              <a:latin typeface="+mj-lt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16" name="CaixaDeTexto 4">
            <a:extLst>
              <a:ext uri="{FF2B5EF4-FFF2-40B4-BE49-F238E27FC236}">
                <a16:creationId xmlns:a16="http://schemas.microsoft.com/office/drawing/2014/main" id="{C2075D60-D32F-22B2-27A2-1D4934EC9AA2}"/>
              </a:ext>
            </a:extLst>
          </p:cNvPr>
          <p:cNvGraphicFramePr/>
          <p:nvPr/>
        </p:nvGraphicFramePr>
        <p:xfrm>
          <a:off x="656615" y="1158779"/>
          <a:ext cx="10273054" cy="5175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C4074991-4353-E512-F387-8A8187CE6BCB}"/>
              </a:ext>
            </a:extLst>
          </p:cNvPr>
          <p:cNvSpPr/>
          <p:nvPr/>
        </p:nvSpPr>
        <p:spPr>
          <a:xfrm>
            <a:off x="771241" y="1421282"/>
            <a:ext cx="9700612" cy="148054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just">
              <a:lnSpc>
                <a:spcPct val="10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Art. 20.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 exercício das atividades de controle realizadas pelo órgão central e pelas unidades setoriais de controle interno será observado o seguinte: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465E507-DA5D-4E4D-8262-40060A66BCA0}"/>
              </a:ext>
            </a:extLst>
          </p:cNvPr>
          <p:cNvSpPr/>
          <p:nvPr/>
        </p:nvSpPr>
        <p:spPr>
          <a:xfrm>
            <a:off x="771241" y="3372150"/>
            <a:ext cx="9778865" cy="278711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just">
              <a:lnSpc>
                <a:spcPct val="10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– viabilização de oportunidade de manifestação aos gestores sobre possíveis propostas de encaminhamento que terão impacto significativo nas rotinas de trabalho dos órgãos e entidades monitorados, a fim de que eles disponibilizem subsídios para avaliação prévia da relação entre custo e benefício dessas possíveis proposições</a:t>
            </a:r>
            <a:r>
              <a:rPr lang="pt-BR" sz="2400" dirty="0"/>
              <a:t>;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1451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B9ED2-80C9-3FB6-1B3E-F4BC77058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7DD5FCF1-FDB9-A775-BD19-B75CBABF50B0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5714670-43F6-3C47-F511-D163DC55B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F2E6B1B8-F0F4-E2F4-FAEC-E7807265D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3B613AF-112E-AC73-4842-B46EC194BC03}"/>
              </a:ext>
            </a:extLst>
          </p:cNvPr>
          <p:cNvSpPr/>
          <p:nvPr/>
        </p:nvSpPr>
        <p:spPr>
          <a:xfrm>
            <a:off x="656614" y="383958"/>
            <a:ext cx="863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ARTIGO 20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800" kern="100" dirty="0">
              <a:latin typeface="+mj-lt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16" name="CaixaDeTexto 4">
            <a:extLst>
              <a:ext uri="{FF2B5EF4-FFF2-40B4-BE49-F238E27FC236}">
                <a16:creationId xmlns:a16="http://schemas.microsoft.com/office/drawing/2014/main" id="{1945E1F7-2033-9454-B0D6-ACA557CF4B2E}"/>
              </a:ext>
            </a:extLst>
          </p:cNvPr>
          <p:cNvGraphicFramePr/>
          <p:nvPr/>
        </p:nvGraphicFramePr>
        <p:xfrm>
          <a:off x="656615" y="1158779"/>
          <a:ext cx="10273054" cy="5175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A277A54-C13E-E16D-419B-D963CE24941E}"/>
              </a:ext>
            </a:extLst>
          </p:cNvPr>
          <p:cNvSpPr/>
          <p:nvPr/>
        </p:nvSpPr>
        <p:spPr>
          <a:xfrm>
            <a:off x="771241" y="1421282"/>
            <a:ext cx="9700612" cy="191460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– adoção de procedimentos objetivos e imparciais e elaboração de relatórios tecnicamente fundamentados, baseados exclusivamente nas evidências obtidas, de modo a evitar que interesses pessoais e interpretações tendenciosas interfiram na apresentação e no tratamento dos fatos levantados;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9D99ADD-93AE-1E4E-661B-74FB7EB4E33E}"/>
              </a:ext>
            </a:extLst>
          </p:cNvPr>
          <p:cNvSpPr/>
          <p:nvPr/>
        </p:nvSpPr>
        <p:spPr>
          <a:xfrm>
            <a:off x="733245" y="3483296"/>
            <a:ext cx="9778865" cy="2788107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– definição de objetivos, nos regimes de empreitada por preço global, empreitada integral, contratação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semi-integrada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contratação integrada, atendidos os requisitos técnicos, legais, orçamentários e financeiros, de acordo com as finalidades da contratação, devendo, ainda, ser perquirida a conformidade do preço global com os parâmetros de mercado para o objeto contratado, considerada inclusive a dimensão geográfica</a:t>
            </a:r>
            <a:r>
              <a:rPr lang="pt-BR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2600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7DEA3-08C2-656A-1F3C-CC9FD2E4C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FC24A9D8-DBFB-6687-4945-83C4B05839F4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F5D63FD-873A-9692-0B18-BA0F94BAB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A407E064-9ADB-F201-9AEA-E73FB1F0A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pic>
        <p:nvPicPr>
          <p:cNvPr id="4" name="Imagem 3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07025355-7641-682F-1F01-20F6CD43C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305" y="4643560"/>
            <a:ext cx="5530145" cy="1727733"/>
          </a:xfrm>
          <a:prstGeom prst="rect">
            <a:avLst/>
          </a:prstGeom>
        </p:spPr>
      </p:pic>
      <p:graphicFrame>
        <p:nvGraphicFramePr>
          <p:cNvPr id="16" name="CaixaDeTexto 4">
            <a:extLst>
              <a:ext uri="{FF2B5EF4-FFF2-40B4-BE49-F238E27FC236}">
                <a16:creationId xmlns:a16="http://schemas.microsoft.com/office/drawing/2014/main" id="{F60ADF64-E860-B639-006E-A85C22A3C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159611"/>
              </p:ext>
            </p:extLst>
          </p:nvPr>
        </p:nvGraphicFramePr>
        <p:xfrm>
          <a:off x="554764" y="1310297"/>
          <a:ext cx="10374904" cy="3303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43434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D3F40-95FB-50EB-2EEA-58A3901C6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444B4D5C-FCDF-F977-DEB2-CAA503CA4740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1F9B54A-17FF-51EC-388B-0A6065966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8AD68E76-CEC1-C070-C6DE-3D5CD6602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3" name="Google Shape;71;g251700dc8c5_0_6">
            <a:extLst>
              <a:ext uri="{FF2B5EF4-FFF2-40B4-BE49-F238E27FC236}">
                <a16:creationId xmlns:a16="http://schemas.microsoft.com/office/drawing/2014/main" id="{99374C54-3284-DFC1-E293-0640E3D7D549}"/>
              </a:ext>
            </a:extLst>
          </p:cNvPr>
          <p:cNvSpPr txBox="1">
            <a:spLocks/>
          </p:cNvSpPr>
          <p:nvPr/>
        </p:nvSpPr>
        <p:spPr>
          <a:xfrm>
            <a:off x="-1" y="412864"/>
            <a:ext cx="9414820" cy="59561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pt-BR" altLang="pt-BR" sz="3200" b="1" dirty="0">
                <a:solidFill>
                  <a:srgbClr val="2D704F"/>
                </a:solidFill>
                <a:cs typeface="Kanit" pitchFamily="2" charset="-34"/>
              </a:rPr>
              <a:t>COORDENAÇÃO DE CONTROLADORIA (CCONT)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pt-BR" altLang="pt-BR" sz="3200" b="1" dirty="0">
                <a:solidFill>
                  <a:srgbClr val="2D704F"/>
                </a:solidFill>
                <a:cs typeface="Kanit" pitchFamily="2" charset="-34"/>
              </a:rPr>
              <a:t> CÉLULA DE CONTRATOS E PARCERIAS (CECOP)</a:t>
            </a:r>
          </a:p>
          <a:p>
            <a:pPr eaLnBrk="1" hangingPunct="1">
              <a:buClrTx/>
              <a:buSzTx/>
              <a:buFontTx/>
              <a:buNone/>
            </a:pPr>
            <a:endParaRPr lang="pt-BR" altLang="pt-BR" sz="1400" b="1" dirty="0">
              <a:solidFill>
                <a:srgbClr val="2D704F"/>
              </a:solidFill>
              <a:cs typeface="Kanit" pitchFamily="2" charset="-34"/>
            </a:endParaRPr>
          </a:p>
          <a:p>
            <a:pPr eaLnBrk="1" hangingPunct="1">
              <a:buClrTx/>
              <a:buSzTx/>
              <a:buFontTx/>
              <a:buNone/>
            </a:pPr>
            <a:endParaRPr lang="pt-BR" altLang="pt-BR" sz="1400" b="1" dirty="0">
              <a:solidFill>
                <a:srgbClr val="2D704F"/>
              </a:solidFill>
              <a:cs typeface="Kanit" pitchFamily="2" charset="-34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altLang="pt-BR" sz="1800" b="1" dirty="0">
                <a:latin typeface="Arial" panose="020B0604020202020204" pitchFamily="34" charset="0"/>
              </a:rPr>
              <a:t>	Ítalo Brígido </a:t>
            </a:r>
            <a:r>
              <a:rPr lang="pt-BR" altLang="pt-BR" sz="1800" dirty="0">
                <a:latin typeface="Arial" panose="020B0604020202020204" pitchFamily="34" charset="0"/>
              </a:rPr>
              <a:t>– Coordenador da </a:t>
            </a:r>
            <a:r>
              <a:rPr lang="pt-BR" sz="1800" dirty="0">
                <a:latin typeface="Arial" panose="020B0604020202020204" pitchFamily="34" charset="0"/>
              </a:rPr>
              <a:t>Coordenadoria de Controladoria (CCONT)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altLang="pt-BR" sz="1800" b="1" dirty="0">
                <a:latin typeface="Arial" panose="020B0604020202020204" pitchFamily="34" charset="0"/>
              </a:rPr>
              <a:t>	Elayne Cavalcante </a:t>
            </a:r>
            <a:r>
              <a:rPr lang="pt-BR" altLang="pt-BR" sz="1800" dirty="0">
                <a:latin typeface="Arial" panose="020B0604020202020204" pitchFamily="34" charset="0"/>
              </a:rPr>
              <a:t>– Articuladora da </a:t>
            </a:r>
            <a:r>
              <a:rPr lang="pt-BR" sz="1800" dirty="0">
                <a:latin typeface="Arial" panose="020B0604020202020204" pitchFamily="34" charset="0"/>
              </a:rPr>
              <a:t>Coordenadoria de Controladoria (CCONT)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altLang="pt-BR" sz="1800" b="1" dirty="0">
                <a:solidFill>
                  <a:schemeClr val="tx1"/>
                </a:solidFill>
                <a:latin typeface="Arial" panose="020B0604020202020204" pitchFamily="34" charset="0"/>
              </a:rPr>
              <a:t>	Daniel Sousa </a:t>
            </a:r>
            <a:r>
              <a:rPr lang="pt-BR" altLang="pt-BR" sz="1800" b="0" dirty="0">
                <a:solidFill>
                  <a:schemeClr val="tx1"/>
                </a:solidFill>
                <a:latin typeface="Arial" panose="020B0604020202020204" pitchFamily="34" charset="0"/>
              </a:rPr>
              <a:t>– Orientador da Célula de Contratos e Parcerias (CECOP)</a:t>
            </a:r>
            <a:endParaRPr lang="pt-BR" altLang="pt-BR" sz="1800" dirty="0">
              <a:latin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altLang="pt-BR" sz="1800" b="1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pt-BR" altLang="pt-BR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Erialdo</a:t>
            </a:r>
            <a:r>
              <a:rPr lang="pt-BR" altLang="pt-BR" sz="1800" b="1" dirty="0">
                <a:solidFill>
                  <a:schemeClr val="tx1"/>
                </a:solidFill>
                <a:latin typeface="Arial" panose="020B0604020202020204" pitchFamily="34" charset="0"/>
              </a:rPr>
              <a:t> Lima </a:t>
            </a:r>
            <a:r>
              <a:rPr lang="pt-BR" altLang="pt-BR" sz="1800" b="0" dirty="0">
                <a:solidFill>
                  <a:schemeClr val="tx1"/>
                </a:solidFill>
                <a:latin typeface="Arial" panose="020B0604020202020204" pitchFamily="34" charset="0"/>
              </a:rPr>
              <a:t>– Auditor de Controle Interno (CECOP)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altLang="pt-BR" sz="1800" b="1" dirty="0">
                <a:latin typeface="Arial" panose="020B0604020202020204" pitchFamily="34" charset="0"/>
              </a:rPr>
              <a:t>	Guilherme Paiva </a:t>
            </a:r>
            <a:r>
              <a:rPr lang="pt-BR" altLang="pt-BR" sz="1800" dirty="0">
                <a:latin typeface="Arial" panose="020B0604020202020204" pitchFamily="34" charset="0"/>
              </a:rPr>
              <a:t>- </a:t>
            </a:r>
            <a:r>
              <a:rPr lang="pt-BR" altLang="pt-BR" sz="1800" b="0" dirty="0">
                <a:solidFill>
                  <a:schemeClr val="tx1"/>
                </a:solidFill>
                <a:latin typeface="Arial" panose="020B0604020202020204" pitchFamily="34" charset="0"/>
              </a:rPr>
              <a:t>Auditor de Controle Interno (CECOP)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altLang="pt-BR" sz="1800" b="1" dirty="0">
                <a:latin typeface="Arial" panose="020B0604020202020204" pitchFamily="34" charset="0"/>
              </a:rPr>
              <a:t>	Lara Osório </a:t>
            </a:r>
            <a:r>
              <a:rPr lang="pt-BR" altLang="pt-BR" sz="1800" dirty="0">
                <a:latin typeface="Arial" panose="020B0604020202020204" pitchFamily="34" charset="0"/>
              </a:rPr>
              <a:t>-</a:t>
            </a:r>
            <a:r>
              <a:rPr lang="pt-BR" altLang="pt-BR" sz="1800" b="1" dirty="0">
                <a:latin typeface="Arial" panose="020B0604020202020204" pitchFamily="34" charset="0"/>
              </a:rPr>
              <a:t> </a:t>
            </a:r>
            <a:r>
              <a:rPr lang="pt-BR" altLang="pt-BR" sz="1800" b="0" dirty="0">
                <a:solidFill>
                  <a:schemeClr val="tx1"/>
                </a:solidFill>
                <a:latin typeface="Arial" panose="020B0604020202020204" pitchFamily="34" charset="0"/>
              </a:rPr>
              <a:t>Auditora de Controle Interno (CECOP)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altLang="pt-BR" sz="1800" b="1" dirty="0">
                <a:latin typeface="Arial" panose="020B0604020202020204" pitchFamily="34" charset="0"/>
              </a:rPr>
              <a:t>	Maria Nazaré </a:t>
            </a:r>
            <a:r>
              <a:rPr lang="pt-BR" altLang="pt-BR" sz="1800" b="0" dirty="0">
                <a:solidFill>
                  <a:schemeClr val="tx1"/>
                </a:solidFill>
                <a:latin typeface="Arial" panose="020B0604020202020204" pitchFamily="34" charset="0"/>
              </a:rPr>
              <a:t>–</a:t>
            </a:r>
            <a:r>
              <a:rPr lang="pt-BR" altLang="pt-BR" sz="1800" dirty="0">
                <a:latin typeface="Arial" panose="020B0604020202020204" pitchFamily="34" charset="0"/>
              </a:rPr>
              <a:t> </a:t>
            </a:r>
            <a:r>
              <a:rPr lang="pt-BR" altLang="pt-BR" sz="1800" b="0" dirty="0">
                <a:solidFill>
                  <a:schemeClr val="tx1"/>
                </a:solidFill>
                <a:latin typeface="Arial" panose="020B0604020202020204" pitchFamily="34" charset="0"/>
              </a:rPr>
              <a:t>Auditora de Controle Interno (CECOP)</a:t>
            </a:r>
          </a:p>
          <a:p>
            <a:pPr algn="l" eaLnBrk="1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chemeClr val="tx1"/>
                </a:solidFill>
                <a:latin typeface="Arial" panose="020B0604020202020204" pitchFamily="34" charset="0"/>
              </a:rPr>
              <a:t>	Rogério Mourão </a:t>
            </a:r>
            <a:r>
              <a:rPr lang="pt-BR" altLang="pt-BR" sz="1800" b="0" dirty="0">
                <a:solidFill>
                  <a:schemeClr val="tx1"/>
                </a:solidFill>
                <a:latin typeface="Arial" panose="020B0604020202020204" pitchFamily="34" charset="0"/>
              </a:rPr>
              <a:t>– Auditor de Controle Interno (CECOP)</a:t>
            </a:r>
          </a:p>
          <a:p>
            <a:pPr eaLnBrk="1" hangingPunct="1">
              <a:buClrTx/>
              <a:buSzTx/>
              <a:buFontTx/>
              <a:buNone/>
            </a:pPr>
            <a:endParaRPr lang="pt-BR" altLang="pt-BR" sz="1400" b="1" dirty="0">
              <a:solidFill>
                <a:srgbClr val="2D704F"/>
              </a:solidFill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1288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51515-3777-4382-1C4B-52C8CF007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83049876-B454-23CF-3032-FA5C4611E38A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5762D6F-0CBC-ADAA-4C3A-F03B563C6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C83B60FD-613A-1AA6-BB12-05CF12195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FB71CB8-DB9A-C6BE-637E-4CACFD1B0D8D}"/>
              </a:ext>
            </a:extLst>
          </p:cNvPr>
          <p:cNvSpPr/>
          <p:nvPr/>
        </p:nvSpPr>
        <p:spPr>
          <a:xfrm>
            <a:off x="255645" y="1421415"/>
            <a:ext cx="11680707" cy="216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4400" b="1" dirty="0">
              <a:solidFill>
                <a:srgbClr val="2D704F"/>
              </a:solidFill>
              <a:cs typeface="Kanit" pitchFamily="2" charset="-34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400" b="1" dirty="0">
                <a:solidFill>
                  <a:srgbClr val="2D704F"/>
                </a:solidFill>
                <a:cs typeface="Kanit" pitchFamily="2" charset="-34"/>
              </a:rPr>
              <a:t>OBRIGADO!!!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728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3A64472-CB1B-B146-E6BA-B49D9B915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46" y="-35351"/>
            <a:ext cx="12317691" cy="6928701"/>
          </a:xfrm>
          <a:prstGeom prst="rect">
            <a:avLst/>
          </a:prstGeom>
        </p:spPr>
      </p:pic>
      <p:pic>
        <p:nvPicPr>
          <p:cNvPr id="7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CC85EE89-4C3A-578F-C8FE-D42EFB630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663" y="3221848"/>
            <a:ext cx="4437648" cy="20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1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156BD-69FF-496C-3354-D6C17CCB5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447AAE0F-742F-B6AE-4D36-0B53D2A238E0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2E59158-7E36-F143-1FA8-51A260823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E54DC383-8612-6386-62B3-2FA168CE1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E6591E1C-230A-A3DC-2F74-D3AE596A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374650"/>
            <a:ext cx="123983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7">
            <a:extLst>
              <a:ext uri="{FF2B5EF4-FFF2-40B4-BE49-F238E27FC236}">
                <a16:creationId xmlns:a16="http://schemas.microsoft.com/office/drawing/2014/main" id="{A3235BA9-FAD7-FF17-D4D5-459201116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49" y="688687"/>
            <a:ext cx="78371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381635" marR="1040130" algn="just">
              <a:spcBef>
                <a:spcPts val="430"/>
              </a:spcBef>
              <a:tabLst>
                <a:tab pos="2088515" algn="l"/>
                <a:tab pos="3039110" algn="l"/>
                <a:tab pos="5218430" algn="l"/>
              </a:tabLst>
            </a:pPr>
            <a:r>
              <a:rPr lang="pt-BR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ENVIE SUAS CONTRIBUIÇÕES:</a:t>
            </a:r>
            <a:endParaRPr lang="pt-BR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57E6981-4783-865D-825D-11C50A718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774" y="1273462"/>
            <a:ext cx="5534125" cy="4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8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78412-C50D-241E-BC14-4418D43B9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4C6C2584-48A5-9CEC-3E75-2199A1858CF6}"/>
              </a:ext>
            </a:extLst>
          </p:cNvPr>
          <p:cNvSpPr/>
          <p:nvPr/>
        </p:nvSpPr>
        <p:spPr>
          <a:xfrm>
            <a:off x="3183147" y="3175861"/>
            <a:ext cx="4115119" cy="1208631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F1F6551F-C35D-1E1D-4232-F04D7A662D8C}"/>
              </a:ext>
            </a:extLst>
          </p:cNvPr>
          <p:cNvSpPr/>
          <p:nvPr/>
        </p:nvSpPr>
        <p:spPr>
          <a:xfrm>
            <a:off x="5989862" y="4451218"/>
            <a:ext cx="4115119" cy="1208630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347C6201-F9A2-01AE-F56B-42139E7D424D}"/>
              </a:ext>
            </a:extLst>
          </p:cNvPr>
          <p:cNvSpPr/>
          <p:nvPr/>
        </p:nvSpPr>
        <p:spPr>
          <a:xfrm>
            <a:off x="329944" y="1849366"/>
            <a:ext cx="3953654" cy="1259769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549A51A-2078-C6C4-1EBD-34A9777D68FE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20F0DCA-CFC0-FCE8-19C0-B084D397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07D09171-CB2E-8CD5-F718-3631F7C93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FA54112-6FFE-2258-1FEE-70D8A020A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76" y="968744"/>
            <a:ext cx="4619625" cy="8096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44E25D8-3A64-6097-53AF-751530424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401" y="258625"/>
            <a:ext cx="2511679" cy="150700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BD4C315-7280-06BF-DE87-88CC919C589F}"/>
              </a:ext>
            </a:extLst>
          </p:cNvPr>
          <p:cNvSpPr txBox="1"/>
          <p:nvPr/>
        </p:nvSpPr>
        <p:spPr>
          <a:xfrm>
            <a:off x="6152039" y="4472587"/>
            <a:ext cx="386808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000000"/>
                </a:solidFill>
                <a:latin typeface="Aptos Black" panose="020F0502020204030204" pitchFamily="34" charset="0"/>
              </a:rPr>
              <a:t>CONTROLE</a:t>
            </a:r>
          </a:p>
          <a:p>
            <a:pPr algn="ctr"/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ART. 169 AO 173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617743-525E-CBA7-FE67-BD2F2484D7AE}"/>
              </a:ext>
            </a:extLst>
          </p:cNvPr>
          <p:cNvSpPr txBox="1"/>
          <p:nvPr/>
        </p:nvSpPr>
        <p:spPr>
          <a:xfrm>
            <a:off x="193983" y="2108777"/>
            <a:ext cx="395365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0" i="0" dirty="0">
                <a:solidFill>
                  <a:srgbClr val="000000"/>
                </a:solidFill>
                <a:effectLst/>
                <a:latin typeface="Aptos Black" panose="020F0502020204030204" pitchFamily="34" charset="0"/>
              </a:rPr>
              <a:t>GESTÃO</a:t>
            </a:r>
          </a:p>
          <a:p>
            <a:pPr algn="ctr"/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5970366-EBDC-F633-70A3-ED95225BE35A}"/>
              </a:ext>
            </a:extLst>
          </p:cNvPr>
          <p:cNvSpPr txBox="1"/>
          <p:nvPr/>
        </p:nvSpPr>
        <p:spPr>
          <a:xfrm>
            <a:off x="3344612" y="3464282"/>
            <a:ext cx="395365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000000"/>
                </a:solidFill>
                <a:latin typeface="Aptos Black" panose="020F0502020204030204" pitchFamily="34" charset="0"/>
              </a:rPr>
              <a:t>FISCALIZAÇÃO</a:t>
            </a:r>
          </a:p>
          <a:p>
            <a:pPr algn="ctr"/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2F010BD-AB6F-A03A-1F3D-8ECD4A3FD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2298" y="4724244"/>
            <a:ext cx="1542156" cy="15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8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1F28C-8605-A3F9-9CC2-B19F0DF77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0FE15EA-E823-3963-20C1-DC1B53B9CE69}"/>
              </a:ext>
            </a:extLst>
          </p:cNvPr>
          <p:cNvSpPr/>
          <p:nvPr/>
        </p:nvSpPr>
        <p:spPr>
          <a:xfrm>
            <a:off x="418269" y="1302589"/>
            <a:ext cx="10338872" cy="5184475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3F73689-891B-E0F5-78FB-7AF2728DAA2B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727B388-E61A-F42D-986A-60F8F563A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F4BEC693-F7F9-0A03-2BE1-CE6866433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3" name="Google Shape;71;g251700dc8c5_0_6">
            <a:extLst>
              <a:ext uri="{FF2B5EF4-FFF2-40B4-BE49-F238E27FC236}">
                <a16:creationId xmlns:a16="http://schemas.microsoft.com/office/drawing/2014/main" id="{8794FE4D-3F7D-4AB7-8518-BB4FCF7D30A4}"/>
              </a:ext>
            </a:extLst>
          </p:cNvPr>
          <p:cNvSpPr txBox="1">
            <a:spLocks/>
          </p:cNvSpPr>
          <p:nvPr/>
        </p:nvSpPr>
        <p:spPr>
          <a:xfrm>
            <a:off x="646281" y="1219086"/>
            <a:ext cx="9882847" cy="51183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t-B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CAPÍTULO I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DIRETRIZES PARA A GESTÃO E FISCALIZAÇÃO DOS CONTRATOS</a:t>
            </a:r>
          </a:p>
          <a:p>
            <a:pPr algn="just"/>
            <a:r>
              <a:rPr lang="pt-B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2º</a:t>
            </a:r>
            <a:r>
              <a:rPr lang="pt-B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As atividades de gestão e fiscalização da execução contratual são o conjunto de ações que tem por objetivo aferir o cumprimento dos resultados previstos pela Administração para os bens e serviços contratados, verificar a regularidade das obrigações previdenciárias, fiscais e trabalhistas, bem como prestar apoio à instrução processual e o encaminhamento da documentação pertinente ao setor de contratos para a formalização dos procedimentos relativos a repactuação, alteração, reequilíbrio, prorrogação, pagamento, eventual aplicação de sanções, extinção dos contratos, dentre outras, com vista a assegurar o cumprimento das cláusulas avençadas e a solução de problemas relativos ao objeto.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39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3FC6D-912E-F2E9-EE4C-12F29F19D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BD67CC9-1510-D7BB-8C34-79A49A07412A}"/>
              </a:ext>
            </a:extLst>
          </p:cNvPr>
          <p:cNvSpPr/>
          <p:nvPr/>
        </p:nvSpPr>
        <p:spPr>
          <a:xfrm>
            <a:off x="418269" y="1302589"/>
            <a:ext cx="10338872" cy="5184475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C3B9498-B9E5-6EFB-55BE-FEE1365F840B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CA65A6F-89C3-417A-F8F2-56B30762D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D3A85127-DF2D-1F38-E7B5-5308E25D0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3" name="Google Shape;71;g251700dc8c5_0_6">
            <a:extLst>
              <a:ext uri="{FF2B5EF4-FFF2-40B4-BE49-F238E27FC236}">
                <a16:creationId xmlns:a16="http://schemas.microsoft.com/office/drawing/2014/main" id="{B724CE1C-C076-FE13-5CAD-EB2D91DA7257}"/>
              </a:ext>
            </a:extLst>
          </p:cNvPr>
          <p:cNvSpPr txBox="1">
            <a:spLocks/>
          </p:cNvSpPr>
          <p:nvPr/>
        </p:nvSpPr>
        <p:spPr>
          <a:xfrm>
            <a:off x="633287" y="818708"/>
            <a:ext cx="10552163" cy="53692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FEFF216-E3E8-EF50-416B-0B7892A4C415}"/>
              </a:ext>
            </a:extLst>
          </p:cNvPr>
          <p:cNvSpPr txBox="1"/>
          <p:nvPr/>
        </p:nvSpPr>
        <p:spPr>
          <a:xfrm>
            <a:off x="418269" y="1502688"/>
            <a:ext cx="1041990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CAPÍTULO II – </a:t>
            </a:r>
            <a:endParaRPr lang="pt-BR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t-BR" sz="2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DESIGNAÇÃO E DAS ATRIBUIÇÕES DOS GESTORES E FISCAIS DE CONTRATOS</a:t>
            </a:r>
            <a:endParaRPr lang="pt-BR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7º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Os gestores e fiscais e os respectivos substitutos serão designados em cláusula contratual pela autoridade competente, observando-se os requisitos contidos no art. 7º da Lei Federal nº 14.133, de 1º de abril de 2021, ao estabelecer que o agente público designado para o cumprimento do disposto neste Regulamento deverá:</a:t>
            </a:r>
          </a:p>
          <a:p>
            <a:pPr algn="just">
              <a:buNone/>
            </a:pP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ser, preferencialmente, servidor efetivo ou empregado público dos quadros permanentes da administração pública; 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2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EE007-C420-3E2A-0BE7-0698CBF05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A842E0A-EAEA-2FC8-3D9D-1F5BDB95C4EE}"/>
              </a:ext>
            </a:extLst>
          </p:cNvPr>
          <p:cNvSpPr/>
          <p:nvPr/>
        </p:nvSpPr>
        <p:spPr>
          <a:xfrm>
            <a:off x="418269" y="1302589"/>
            <a:ext cx="10338872" cy="5184475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ADDCAEA-1DBF-DA42-A120-9E32B6BA9179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C8A0072-23A6-4C58-0F89-1B0D404D7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8CBAD8A8-186C-80B4-E82C-134555150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3" name="Google Shape;71;g251700dc8c5_0_6">
            <a:extLst>
              <a:ext uri="{FF2B5EF4-FFF2-40B4-BE49-F238E27FC236}">
                <a16:creationId xmlns:a16="http://schemas.microsoft.com/office/drawing/2014/main" id="{85C3AF70-5D0F-8C1E-40EF-2D6D21CE9DDF}"/>
              </a:ext>
            </a:extLst>
          </p:cNvPr>
          <p:cNvSpPr txBox="1">
            <a:spLocks/>
          </p:cNvSpPr>
          <p:nvPr/>
        </p:nvSpPr>
        <p:spPr>
          <a:xfrm>
            <a:off x="527219" y="1491182"/>
            <a:ext cx="10229922" cy="51758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pt-BR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– ter atribuições relacionadas a licitações e contratos ou possuam formação compatível ou qualificação atestada por certificação profissional emitida por escola de governo criada e mantida pelo poder público; e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125"/>
              </a:spcBef>
              <a:spcAft>
                <a:spcPts val="1125"/>
              </a:spcAft>
              <a:buNone/>
            </a:pPr>
            <a:endParaRPr lang="pt-BR" sz="2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- não ser cônjuge ou companheiro de licitantes ou contratados habituais da Administração nem tenham com eles vínculo de parentesco, colateral ou por afinidade, até o terceiro grau, ou de natureza técnica, comercial, econômica, financeira, trabalhista e civil.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04F64FA-5453-23F8-56F8-E7288A953530}"/>
              </a:ext>
            </a:extLst>
          </p:cNvPr>
          <p:cNvSpPr/>
          <p:nvPr/>
        </p:nvSpPr>
        <p:spPr>
          <a:xfrm>
            <a:off x="656614" y="383958"/>
            <a:ext cx="863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ARTIGO 7º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800" kern="100" dirty="0">
              <a:latin typeface="+mj-lt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5964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89802-E66D-CA4F-A6E4-B1951D76A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27793F8E-2097-B34C-64C6-A014C56E5A84}"/>
              </a:ext>
            </a:extLst>
          </p:cNvPr>
          <p:cNvSpPr/>
          <p:nvPr/>
        </p:nvSpPr>
        <p:spPr>
          <a:xfrm>
            <a:off x="418269" y="1302589"/>
            <a:ext cx="10338872" cy="5184475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buNone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C190C02-6BEA-7504-7FCA-7FC12CB1B14F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7EA7CC4-BE99-097C-9168-612C91A4D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8C1D3431-415F-1745-8E8C-A407A57C0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3" name="Google Shape;71;g251700dc8c5_0_6">
            <a:extLst>
              <a:ext uri="{FF2B5EF4-FFF2-40B4-BE49-F238E27FC236}">
                <a16:creationId xmlns:a16="http://schemas.microsoft.com/office/drawing/2014/main" id="{085B87B5-D6B0-A5CF-4CC2-25FB1BFDC040}"/>
              </a:ext>
            </a:extLst>
          </p:cNvPr>
          <p:cNvSpPr txBox="1">
            <a:spLocks/>
          </p:cNvSpPr>
          <p:nvPr/>
        </p:nvSpPr>
        <p:spPr>
          <a:xfrm>
            <a:off x="509966" y="1122622"/>
            <a:ext cx="10247175" cy="54586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1º</a:t>
            </a:r>
            <a:r>
              <a:rPr lang="pt-B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Nos casos de atraso ou de falta de designação, de desligamento e de afastamento do gestor ou do fiscal do contrato e dos respectivos substitutos, até que seja providenciada a designação, as atribuições de gestor ou de fiscal caberão ao responsável pela designação, ressalvada previsão em contrário em norma interna do órgão ou da entidade.</a:t>
            </a:r>
            <a:endParaRPr lang="pt-BR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2º </a:t>
            </a:r>
            <a:r>
              <a:rPr lang="pt-B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Será facultada, desde que devidamente fundamentada, a quem será confiada a gestão e a fiscalização do contrato, a participação em todas as etapas do planejamento da contratação, independentemente de integrar formalmente a equipe de planejamento. </a:t>
            </a:r>
          </a:p>
          <a:p>
            <a:pPr algn="just">
              <a:buNone/>
            </a:pPr>
            <a:endParaRPr lang="pt-B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8F13595-CC0F-BD13-0D92-5F8D6410C611}"/>
              </a:ext>
            </a:extLst>
          </p:cNvPr>
          <p:cNvSpPr/>
          <p:nvPr/>
        </p:nvSpPr>
        <p:spPr>
          <a:xfrm>
            <a:off x="656614" y="383958"/>
            <a:ext cx="863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ARTIGO 7º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800" kern="100" dirty="0">
              <a:latin typeface="+mj-lt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7638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5611</TotalTime>
  <Words>2716</Words>
  <Application>Microsoft Office PowerPoint</Application>
  <PresentationFormat>Widescreen</PresentationFormat>
  <Paragraphs>183</Paragraphs>
  <Slides>35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5" baseType="lpstr">
      <vt:lpstr>Aptos</vt:lpstr>
      <vt:lpstr>Aptos Black</vt:lpstr>
      <vt:lpstr>Arial</vt:lpstr>
      <vt:lpstr>Calibri</vt:lpstr>
      <vt:lpstr>Calibri Light</vt:lpstr>
      <vt:lpstr>Kanit</vt:lpstr>
      <vt:lpstr>Segoe UI</vt:lpstr>
      <vt:lpstr>Soleto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Elayne Cristina Chaves Cavalcante</cp:lastModifiedBy>
  <cp:revision>166</cp:revision>
  <dcterms:created xsi:type="dcterms:W3CDTF">2021-04-20T01:02:02Z</dcterms:created>
  <dcterms:modified xsi:type="dcterms:W3CDTF">2025-03-27T14:31:20Z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2023-05-22T14:49:05Z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d994ddef-51c7-4851-9e6e-51209c4dc3e4</vt:lpwstr>
  </property>
  <property fmtid="{D5CDD505-2E9C-101B-9397-08002B2CF9AE}" pid="7" name="MSIP_Label_defa4170-0d19-0005-0004-bc88714345d2_ActionId">
    <vt:lpwstr>24167b3b-7707-4968-b242-afaa52820258</vt:lpwstr>
  </property>
  <property fmtid="{D5CDD505-2E9C-101B-9397-08002B2CF9AE}" pid="8" name="MSIP_Label_defa4170-0d19-0005-0004-bc88714345d2_ContentBits">
    <vt:lpwstr>0</vt:lpwstr>
  </property>
</Properties>
</file>